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85725"/>
          </a:xfrm>
          <a:prstGeom prst="rect">
            <a:avLst/>
          </a:prstGeom>
          <a:solidFill>
            <a:srgbClr val="3879C9"/>
          </a:solidFill>
          <a:ln/>
        </p:spPr>
      </p:sp>
      <p:sp>
        <p:nvSpPr>
          <p:cNvPr id="4" name="Text 1"/>
          <p:cNvSpPr/>
          <p:nvPr/>
        </p:nvSpPr>
        <p:spPr>
          <a:xfrm>
            <a:off x="842963" y="1404472"/>
            <a:ext cx="7458075" cy="12344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Exportación de Mango desde Jalisco</a:t>
            </a:r>
            <a:endParaRPr lang="en-US" sz="4050" dirty="0"/>
          </a:p>
        </p:txBody>
      </p:sp>
      <p:sp>
        <p:nvSpPr>
          <p:cNvPr id="5" name="Text 2"/>
          <p:cNvSpPr/>
          <p:nvPr/>
        </p:nvSpPr>
        <p:spPr>
          <a:xfrm>
            <a:off x="1568193" y="2924640"/>
            <a:ext cx="600761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Guía Estratégica para Mercados Internacionales</a:t>
            </a:r>
            <a:endParaRPr lang="en-US" sz="2025" dirty="0"/>
          </a:p>
        </p:txBody>
      </p:sp>
      <p:sp>
        <p:nvSpPr>
          <p:cNvPr id="6" name="Text 3"/>
          <p:cNvSpPr/>
          <p:nvPr/>
        </p:nvSpPr>
        <p:spPr>
          <a:xfrm>
            <a:off x="285750" y="4600575"/>
            <a:ext cx="136579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Septiembre 2025</a:t>
            </a:r>
            <a:endParaRPr lang="en-US" sz="13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4000500"/>
            <a:ext cx="857250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0"/>
            <a:ext cx="44496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Exportación de Mango desde Jalisco: Guía Estratégica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285750" y="542925"/>
            <a:ext cx="4714875" cy="9258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Cadena de frío ininterrumpida: Clave para preservar calidad premium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611613"/>
            <a:ext cx="4714875" cy="80724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611613"/>
            <a:ext cx="28575" cy="807244"/>
          </a:xfrm>
          <a:prstGeom prst="rect">
            <a:avLst/>
          </a:prstGeom>
          <a:solidFill>
            <a:srgbClr val="3879C9"/>
          </a:solidFill>
          <a:ln/>
        </p:spPr>
      </p:sp>
      <p:sp>
        <p:nvSpPr>
          <p:cNvPr id="7" name="Text 4"/>
          <p:cNvSpPr/>
          <p:nvPr/>
        </p:nvSpPr>
        <p:spPr>
          <a:xfrm>
            <a:off x="392906" y="1718770"/>
            <a:ext cx="45005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INSIGHT ESTRATÉGICO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392906" y="1968801"/>
            <a:ext cx="45005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Una ruptura de la cadena de frío reduce la vida útil del mango en un 40% y disminuye su valor comercial hasta en un 60%.</a:t>
            </a:r>
            <a:endParaRPr lang="en-US" sz="837" dirty="0"/>
          </a:p>
        </p:txBody>
      </p:sp>
      <p:sp>
        <p:nvSpPr>
          <p:cNvPr id="9" name="Shape 6"/>
          <p:cNvSpPr/>
          <p:nvPr/>
        </p:nvSpPr>
        <p:spPr>
          <a:xfrm>
            <a:off x="285750" y="2561732"/>
            <a:ext cx="285750" cy="285750"/>
          </a:xfrm>
          <a:prstGeom prst="rect">
            <a:avLst/>
          </a:prstGeom>
          <a:solidFill>
            <a:srgbClr val="F8F9FA"/>
          </a:solidFill>
          <a:ln w="198">
            <a:solidFill>
              <a:srgbClr val="3879C9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17" y="2633170"/>
            <a:ext cx="125016" cy="1428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78656" y="2561732"/>
            <a:ext cx="43219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Embalaje especializado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678656" y="2768901"/>
            <a:ext cx="432196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Cajas de cartón corrugado con ventilación controlada para mantener temperatura y humedad óptimas.</a:t>
            </a:r>
            <a:endParaRPr lang="en-US" sz="837" dirty="0"/>
          </a:p>
        </p:txBody>
      </p:sp>
      <p:sp>
        <p:nvSpPr>
          <p:cNvPr id="13" name="Shape 9"/>
          <p:cNvSpPr/>
          <p:nvPr/>
        </p:nvSpPr>
        <p:spPr>
          <a:xfrm>
            <a:off x="285750" y="3218957"/>
            <a:ext cx="285750" cy="285750"/>
          </a:xfrm>
          <a:prstGeom prst="rect">
            <a:avLst/>
          </a:prstGeom>
          <a:solidFill>
            <a:srgbClr val="F8F9FA"/>
          </a:solidFill>
          <a:ln w="198">
            <a:solidFill>
              <a:srgbClr val="3879C9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8" y="3290395"/>
            <a:ext cx="178594" cy="1428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78656" y="3218957"/>
            <a:ext cx="43219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Selección de transporte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678656" y="3426126"/>
            <a:ext cx="432196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Marítimo (grandes volúmenes), aéreo (mercados premium) o terrestre (destinos cercanos como EE.UU.).</a:t>
            </a:r>
            <a:endParaRPr lang="en-US" sz="837" dirty="0"/>
          </a:p>
        </p:txBody>
      </p:sp>
      <p:sp>
        <p:nvSpPr>
          <p:cNvPr id="17" name="Shape 12"/>
          <p:cNvSpPr/>
          <p:nvPr/>
        </p:nvSpPr>
        <p:spPr>
          <a:xfrm>
            <a:off x="285750" y="3876182"/>
            <a:ext cx="285750" cy="285750"/>
          </a:xfrm>
          <a:prstGeom prst="rect">
            <a:avLst/>
          </a:prstGeom>
          <a:solidFill>
            <a:srgbClr val="F8F9FA"/>
          </a:solidFill>
          <a:ln w="198">
            <a:solidFill>
              <a:srgbClr val="3879C9"/>
            </a:solidFill>
            <a:prstDash val="solid"/>
          </a:ln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3947620"/>
            <a:ext cx="142875" cy="14287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78656" y="3876182"/>
            <a:ext cx="43219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Rutas optimizadas</a:t>
            </a:r>
            <a:endParaRPr lang="en-US" sz="837" dirty="0"/>
          </a:p>
        </p:txBody>
      </p:sp>
      <p:sp>
        <p:nvSpPr>
          <p:cNvPr id="20" name="Text 14"/>
          <p:cNvSpPr/>
          <p:nvPr/>
        </p:nvSpPr>
        <p:spPr>
          <a:xfrm>
            <a:off x="678656" y="4083351"/>
            <a:ext cx="432196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Puerto de Manzanillo (Asia/Europa); aeropuertos de Guadalajara/CDMX (premium); rutas terrestres (EE.UU./Canadá).</a:t>
            </a:r>
            <a:endParaRPr lang="en-US" sz="837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5" y="542925"/>
            <a:ext cx="3571875" cy="1428750"/>
          </a:xfrm>
          <a:prstGeom prst="rect">
            <a:avLst/>
          </a:prstGeom>
        </p:spPr>
      </p:pic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75" y="2078831"/>
            <a:ext cx="3571875" cy="142875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286375" y="3650456"/>
            <a:ext cx="357187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28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Fuente: Análisis de costos logísticos para exportación de mango, 2024</a:t>
            </a:r>
            <a:endParaRPr lang="en-US" sz="628" dirty="0"/>
          </a:p>
        </p:txBody>
      </p:sp>
      <p:sp>
        <p:nvSpPr>
          <p:cNvPr id="24" name="Shape 16"/>
          <p:cNvSpPr/>
          <p:nvPr/>
        </p:nvSpPr>
        <p:spPr>
          <a:xfrm>
            <a:off x="5286375" y="3779044"/>
            <a:ext cx="3571875" cy="121443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5" name="Text 17"/>
          <p:cNvSpPr/>
          <p:nvPr/>
        </p:nvSpPr>
        <p:spPr>
          <a:xfrm>
            <a:off x="5393531" y="3886200"/>
            <a:ext cx="33575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Cadena de frío: Temperaturas críticas</a:t>
            </a:r>
            <a:endParaRPr lang="en-US" sz="942" dirty="0"/>
          </a:p>
        </p:txBody>
      </p:sp>
      <p:sp>
        <p:nvSpPr>
          <p:cNvPr id="26" name="Shape 18"/>
          <p:cNvSpPr/>
          <p:nvPr/>
        </p:nvSpPr>
        <p:spPr>
          <a:xfrm>
            <a:off x="5572125" y="4221956"/>
            <a:ext cx="214313" cy="214313"/>
          </a:xfrm>
          <a:prstGeom prst="ellipse">
            <a:avLst/>
          </a:prstGeom>
          <a:solidFill>
            <a:srgbClr val="3879C9"/>
          </a:solidFill>
          <a:ln/>
        </p:spPr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7844" y="4271963"/>
            <a:ext cx="142875" cy="114300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5469350" y="4507706"/>
            <a:ext cx="41983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12-13°C</a:t>
            </a:r>
            <a:endParaRPr lang="en-US" sz="837" dirty="0"/>
          </a:p>
        </p:txBody>
      </p:sp>
      <p:sp>
        <p:nvSpPr>
          <p:cNvPr id="29" name="Text 20"/>
          <p:cNvSpPr/>
          <p:nvPr/>
        </p:nvSpPr>
        <p:spPr>
          <a:xfrm>
            <a:off x="5447528" y="4714875"/>
            <a:ext cx="4635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Almacén</a:t>
            </a:r>
            <a:endParaRPr lang="en-US" sz="837" dirty="0"/>
          </a:p>
        </p:txBody>
      </p:sp>
      <p:sp>
        <p:nvSpPr>
          <p:cNvPr id="30" name="Shape 21"/>
          <p:cNvSpPr/>
          <p:nvPr/>
        </p:nvSpPr>
        <p:spPr>
          <a:xfrm>
            <a:off x="6500813" y="4221956"/>
            <a:ext cx="214313" cy="214313"/>
          </a:xfrm>
          <a:prstGeom prst="ellipse">
            <a:avLst/>
          </a:prstGeom>
          <a:solidFill>
            <a:srgbClr val="3879C9"/>
          </a:solidFill>
          <a:ln/>
        </p:spPr>
      </p:sp>
      <p:pic>
        <p:nvPicPr>
          <p:cNvPr id="3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6531" y="4271963"/>
            <a:ext cx="142875" cy="114300"/>
          </a:xfrm>
          <a:prstGeom prst="rect">
            <a:avLst/>
          </a:prstGeom>
        </p:spPr>
      </p:pic>
      <p:sp>
        <p:nvSpPr>
          <p:cNvPr id="32" name="Text 22"/>
          <p:cNvSpPr/>
          <p:nvPr/>
        </p:nvSpPr>
        <p:spPr>
          <a:xfrm>
            <a:off x="6398037" y="4507706"/>
            <a:ext cx="41983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10-12°C</a:t>
            </a:r>
            <a:endParaRPr lang="en-US" sz="837" dirty="0"/>
          </a:p>
        </p:txBody>
      </p:sp>
      <p:sp>
        <p:nvSpPr>
          <p:cNvPr id="33" name="Text 23"/>
          <p:cNvSpPr/>
          <p:nvPr/>
        </p:nvSpPr>
        <p:spPr>
          <a:xfrm>
            <a:off x="6315633" y="4714875"/>
            <a:ext cx="58467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Transporte</a:t>
            </a:r>
            <a:endParaRPr lang="en-US" sz="837" dirty="0"/>
          </a:p>
        </p:txBody>
      </p:sp>
      <p:sp>
        <p:nvSpPr>
          <p:cNvPr id="34" name="Shape 24"/>
          <p:cNvSpPr/>
          <p:nvPr/>
        </p:nvSpPr>
        <p:spPr>
          <a:xfrm>
            <a:off x="7429500" y="4221956"/>
            <a:ext cx="214313" cy="214313"/>
          </a:xfrm>
          <a:prstGeom prst="ellipse">
            <a:avLst/>
          </a:prstGeom>
          <a:solidFill>
            <a:srgbClr val="3879C9"/>
          </a:solidFill>
          <a:ln/>
        </p:spPr>
      </p:sp>
      <p:pic>
        <p:nvPicPr>
          <p:cNvPr id="3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2363" y="4271963"/>
            <a:ext cx="128588" cy="114300"/>
          </a:xfrm>
          <a:prstGeom prst="rect">
            <a:avLst/>
          </a:prstGeom>
        </p:spPr>
      </p:pic>
      <p:sp>
        <p:nvSpPr>
          <p:cNvPr id="36" name="Text 25"/>
          <p:cNvSpPr/>
          <p:nvPr/>
        </p:nvSpPr>
        <p:spPr>
          <a:xfrm>
            <a:off x="7359430" y="4507706"/>
            <a:ext cx="35445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8-10°C</a:t>
            </a:r>
            <a:endParaRPr lang="en-US" sz="837" dirty="0"/>
          </a:p>
        </p:txBody>
      </p:sp>
      <p:sp>
        <p:nvSpPr>
          <p:cNvPr id="37" name="Text 26"/>
          <p:cNvSpPr/>
          <p:nvPr/>
        </p:nvSpPr>
        <p:spPr>
          <a:xfrm>
            <a:off x="7216890" y="4714875"/>
            <a:ext cx="6395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Contenedor</a:t>
            </a:r>
            <a:endParaRPr lang="en-US" sz="837" dirty="0"/>
          </a:p>
        </p:txBody>
      </p:sp>
      <p:sp>
        <p:nvSpPr>
          <p:cNvPr id="38" name="Shape 27"/>
          <p:cNvSpPr/>
          <p:nvPr/>
        </p:nvSpPr>
        <p:spPr>
          <a:xfrm>
            <a:off x="8358188" y="4221956"/>
            <a:ext cx="214313" cy="214313"/>
          </a:xfrm>
          <a:prstGeom prst="ellipse">
            <a:avLst/>
          </a:prstGeom>
          <a:solidFill>
            <a:srgbClr val="3879C9"/>
          </a:solidFill>
          <a:ln/>
        </p:spPr>
      </p:sp>
      <p:pic>
        <p:nvPicPr>
          <p:cNvPr id="3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1050" y="4271963"/>
            <a:ext cx="128588" cy="114300"/>
          </a:xfrm>
          <a:prstGeom prst="rect">
            <a:avLst/>
          </a:prstGeom>
        </p:spPr>
      </p:pic>
      <p:sp>
        <p:nvSpPr>
          <p:cNvPr id="40" name="Text 28"/>
          <p:cNvSpPr/>
          <p:nvPr/>
        </p:nvSpPr>
        <p:spPr>
          <a:xfrm>
            <a:off x="8255412" y="4507706"/>
            <a:ext cx="41983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10-12°C</a:t>
            </a:r>
            <a:endParaRPr lang="en-US" sz="837" dirty="0"/>
          </a:p>
        </p:txBody>
      </p:sp>
      <p:sp>
        <p:nvSpPr>
          <p:cNvPr id="41" name="Text 29"/>
          <p:cNvSpPr/>
          <p:nvPr/>
        </p:nvSpPr>
        <p:spPr>
          <a:xfrm>
            <a:off x="8258733" y="4714875"/>
            <a:ext cx="41322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Destino</a:t>
            </a:r>
            <a:endParaRPr lang="en-US" sz="837" dirty="0"/>
          </a:p>
        </p:txBody>
      </p:sp>
      <p:sp>
        <p:nvSpPr>
          <p:cNvPr id="42" name="Text 30"/>
          <p:cNvSpPr/>
          <p:nvPr/>
        </p:nvSpPr>
        <p:spPr>
          <a:xfrm>
            <a:off x="285750" y="5279231"/>
            <a:ext cx="79672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Septiembre 2025</a:t>
            </a:r>
            <a:endParaRPr lang="en-US" sz="732" dirty="0"/>
          </a:p>
        </p:txBody>
      </p:sp>
      <p:sp>
        <p:nvSpPr>
          <p:cNvPr id="43" name="Text 31"/>
          <p:cNvSpPr/>
          <p:nvPr/>
        </p:nvSpPr>
        <p:spPr>
          <a:xfrm>
            <a:off x="8801016" y="5279231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</a:t>
            </a:r>
            <a:endParaRPr lang="en-US" sz="732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13937"/>
            <a:ext cx="44496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Exportación de Mango desde Jalisco: Guía Estratégica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285750" y="770799"/>
            <a:ext cx="4714875" cy="61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Distribución estratégica de costos: Producción y transporte son 65%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530883"/>
            <a:ext cx="4714875" cy="97869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530883"/>
            <a:ext cx="28575" cy="978694"/>
          </a:xfrm>
          <a:prstGeom prst="rect">
            <a:avLst/>
          </a:prstGeom>
          <a:solidFill>
            <a:srgbClr val="3879C9"/>
          </a:solidFill>
          <a:ln/>
        </p:spPr>
      </p:sp>
      <p:sp>
        <p:nvSpPr>
          <p:cNvPr id="7" name="Text 4"/>
          <p:cNvSpPr/>
          <p:nvPr/>
        </p:nvSpPr>
        <p:spPr>
          <a:xfrm>
            <a:off x="392906" y="1638040"/>
            <a:ext cx="45005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HALLAZGO ESTRATÉGICO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392906" y="1888071"/>
            <a:ext cx="45005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optimización de costos en producción y transporte puede generar un incremento de hasta 25% en el margen de beneficio, siendo las áreas de mayor impacto financiero.</a:t>
            </a:r>
            <a:endParaRPr lang="en-US" sz="837" dirty="0"/>
          </a:p>
        </p:txBody>
      </p:sp>
      <p:sp>
        <p:nvSpPr>
          <p:cNvPr id="9" name="Shape 6"/>
          <p:cNvSpPr/>
          <p:nvPr/>
        </p:nvSpPr>
        <p:spPr>
          <a:xfrm>
            <a:off x="285750" y="2652452"/>
            <a:ext cx="285750" cy="285750"/>
          </a:xfrm>
          <a:prstGeom prst="rect">
            <a:avLst/>
          </a:prstGeom>
          <a:solidFill>
            <a:srgbClr val="F8F9FA"/>
          </a:solidFill>
          <a:ln w="198">
            <a:solidFill>
              <a:srgbClr val="3879C9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2723890"/>
            <a:ext cx="142875" cy="1428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78656" y="2652452"/>
            <a:ext cx="191095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Producción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678656" y="2859621"/>
            <a:ext cx="191095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Insumos agrícolas, mano de obra, selección y empaque.</a:t>
            </a:r>
            <a:endParaRPr lang="en-US" sz="837" dirty="0"/>
          </a:p>
        </p:txBody>
      </p:sp>
      <p:sp>
        <p:nvSpPr>
          <p:cNvPr id="13" name="Shape 9"/>
          <p:cNvSpPr/>
          <p:nvPr/>
        </p:nvSpPr>
        <p:spPr>
          <a:xfrm>
            <a:off x="2696766" y="2652452"/>
            <a:ext cx="285750" cy="285750"/>
          </a:xfrm>
          <a:prstGeom prst="rect">
            <a:avLst/>
          </a:prstGeom>
          <a:solidFill>
            <a:srgbClr val="F8F9FA"/>
          </a:solidFill>
          <a:ln w="198">
            <a:solidFill>
              <a:srgbClr val="3879C9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203" y="2723890"/>
            <a:ext cx="142875" cy="1428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089672" y="2652452"/>
            <a:ext cx="191095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Certificación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3089672" y="2859621"/>
            <a:ext cx="191095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Certificados fitosanitarios, de origen y de calidad.</a:t>
            </a:r>
            <a:endParaRPr lang="en-US" sz="837" dirty="0"/>
          </a:p>
        </p:txBody>
      </p:sp>
      <p:sp>
        <p:nvSpPr>
          <p:cNvPr id="17" name="Shape 12"/>
          <p:cNvSpPr/>
          <p:nvPr/>
        </p:nvSpPr>
        <p:spPr>
          <a:xfrm>
            <a:off x="285750" y="3416833"/>
            <a:ext cx="285750" cy="285750"/>
          </a:xfrm>
          <a:prstGeom prst="rect">
            <a:avLst/>
          </a:prstGeom>
          <a:solidFill>
            <a:srgbClr val="F8F9FA"/>
          </a:solidFill>
          <a:ln w="198">
            <a:solidFill>
              <a:srgbClr val="3879C9"/>
            </a:solidFill>
            <a:prstDash val="solid"/>
          </a:ln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17" y="3488271"/>
            <a:ext cx="125016" cy="14287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78656" y="3416833"/>
            <a:ext cx="191095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Agente Aduanal</a:t>
            </a:r>
            <a:endParaRPr lang="en-US" sz="837" dirty="0"/>
          </a:p>
        </p:txBody>
      </p:sp>
      <p:sp>
        <p:nvSpPr>
          <p:cNvPr id="20" name="Text 14"/>
          <p:cNvSpPr/>
          <p:nvPr/>
        </p:nvSpPr>
        <p:spPr>
          <a:xfrm>
            <a:off x="678656" y="3624002"/>
            <a:ext cx="191095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Honorarios por despacho aduanero y trámites.</a:t>
            </a:r>
            <a:endParaRPr lang="en-US" sz="837" dirty="0"/>
          </a:p>
        </p:txBody>
      </p:sp>
      <p:sp>
        <p:nvSpPr>
          <p:cNvPr id="21" name="Shape 15"/>
          <p:cNvSpPr/>
          <p:nvPr/>
        </p:nvSpPr>
        <p:spPr>
          <a:xfrm>
            <a:off x="2696766" y="3416833"/>
            <a:ext cx="285750" cy="285750"/>
          </a:xfrm>
          <a:prstGeom prst="rect">
            <a:avLst/>
          </a:prstGeom>
          <a:solidFill>
            <a:srgbClr val="F8F9FA"/>
          </a:solidFill>
          <a:ln w="198">
            <a:solidFill>
              <a:srgbClr val="3879C9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344" y="3488271"/>
            <a:ext cx="178594" cy="14287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3089672" y="3416833"/>
            <a:ext cx="191095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Transporte</a:t>
            </a:r>
            <a:endParaRPr lang="en-US" sz="837" dirty="0"/>
          </a:p>
        </p:txBody>
      </p:sp>
      <p:sp>
        <p:nvSpPr>
          <p:cNvPr id="24" name="Text 17"/>
          <p:cNvSpPr/>
          <p:nvPr/>
        </p:nvSpPr>
        <p:spPr>
          <a:xfrm>
            <a:off x="3089672" y="3624002"/>
            <a:ext cx="191095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Fletes, seguro de carga y cadena de frío.</a:t>
            </a:r>
            <a:endParaRPr lang="en-US" sz="837" dirty="0"/>
          </a:p>
        </p:txBody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75" y="770799"/>
            <a:ext cx="3571875" cy="1428750"/>
          </a:xfrm>
          <a:prstGeom prst="rect">
            <a:avLst/>
          </a:prstGeom>
        </p:spPr>
      </p:pic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375" y="2306706"/>
            <a:ext cx="3571875" cy="2143125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5286375" y="4485549"/>
            <a:ext cx="357187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28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Fuente: Análisis de estructura de costos en exportación de mango, 2024</a:t>
            </a:r>
            <a:endParaRPr lang="en-US" sz="628" dirty="0"/>
          </a:p>
        </p:txBody>
      </p:sp>
      <p:sp>
        <p:nvSpPr>
          <p:cNvPr id="28" name="Text 19"/>
          <p:cNvSpPr/>
          <p:nvPr/>
        </p:nvSpPr>
        <p:spPr>
          <a:xfrm>
            <a:off x="285750" y="4947047"/>
            <a:ext cx="79672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Septiembre 2025</a:t>
            </a:r>
            <a:endParaRPr lang="en-US" sz="732" dirty="0"/>
          </a:p>
        </p:txBody>
      </p:sp>
      <p:sp>
        <p:nvSpPr>
          <p:cNvPr id="29" name="Text 20"/>
          <p:cNvSpPr/>
          <p:nvPr/>
        </p:nvSpPr>
        <p:spPr>
          <a:xfrm>
            <a:off x="8743810" y="4947047"/>
            <a:ext cx="11444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</a:t>
            </a:r>
            <a:endParaRPr lang="en-US" sz="732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52936"/>
            <a:ext cx="44496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Exportación de Mango desde Jalisco: Guía Estratégica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285750" y="648826"/>
            <a:ext cx="4714875" cy="61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Exportación de mango: Oportunidad rentable con preparación adecuada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408909"/>
            <a:ext cx="4714875" cy="97869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408909"/>
            <a:ext cx="28575" cy="978694"/>
          </a:xfrm>
          <a:prstGeom prst="rect">
            <a:avLst/>
          </a:prstGeom>
          <a:solidFill>
            <a:srgbClr val="3879C9"/>
          </a:solidFill>
          <a:ln/>
        </p:spPr>
      </p:sp>
      <p:sp>
        <p:nvSpPr>
          <p:cNvPr id="7" name="Text 4"/>
          <p:cNvSpPr/>
          <p:nvPr/>
        </p:nvSpPr>
        <p:spPr>
          <a:xfrm>
            <a:off x="392906" y="1516066"/>
            <a:ext cx="45005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CONCLUSIÓN ESTRATÉGICA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392906" y="1766097"/>
            <a:ext cx="45005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exportación de mango desde Jalisco representa una oportunidad de alto potencial con ROI promedio de 30-40%, siempre que se implementen procesos estructurados y se cumplan rigurosamente los requisitos regulatorios.</a:t>
            </a:r>
            <a:endParaRPr lang="en-US" sz="837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580484"/>
            <a:ext cx="114300" cy="1143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07206" y="2530478"/>
            <a:ext cx="44934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Preparación integral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507206" y="2737647"/>
            <a:ext cx="449341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 éxito en la exportación requiere una planificación que abarca desde la investigación de mercados hasta la logística y documentación, con especial atención a la cadena de frío.</a:t>
            </a:r>
            <a:endParaRPr lang="en-US" sz="837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409159"/>
            <a:ext cx="114300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07206" y="3359153"/>
            <a:ext cx="44934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Calidad como diferenciador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507206" y="3566322"/>
            <a:ext cx="44934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Las certificaciones y el cumplimiento de estándares internacionales son factores determinantes para acceder a segmentos premium con precios 15-30% superiores.</a:t>
            </a:r>
            <a:endParaRPr lang="en-US" sz="837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066384"/>
            <a:ext cx="114300" cy="1143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07206" y="4016378"/>
            <a:ext cx="44934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Alianzas estratégicas</a:t>
            </a:r>
            <a:endParaRPr lang="en-US" sz="837" dirty="0"/>
          </a:p>
        </p:txBody>
      </p:sp>
      <p:sp>
        <p:nvSpPr>
          <p:cNvPr id="17" name="Text 11"/>
          <p:cNvSpPr/>
          <p:nvPr/>
        </p:nvSpPr>
        <p:spPr>
          <a:xfrm>
            <a:off x="507206" y="4223547"/>
            <a:ext cx="44934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Contar con socios especializados como agentes aduanales y operadores logísticos reduce riesgos y optimiza costos en toda la cadena de exportación.</a:t>
            </a:r>
            <a:endParaRPr lang="en-US" sz="837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5" y="828842"/>
            <a:ext cx="3571875" cy="2143125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5286375" y="3114842"/>
            <a:ext cx="3571875" cy="137874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0" name="Text 13"/>
          <p:cNvSpPr/>
          <p:nvPr/>
        </p:nvSpPr>
        <p:spPr>
          <a:xfrm>
            <a:off x="5429250" y="3257717"/>
            <a:ext cx="32861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Próximos pasos recomendados</a:t>
            </a:r>
            <a:endParaRPr lang="en-US" sz="942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250" y="3672055"/>
            <a:ext cx="100013" cy="1143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5600700" y="3557755"/>
            <a:ext cx="141803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Estudio de mercado detallado</a:t>
            </a:r>
            <a:endParaRPr lang="en-US" sz="837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5891" y="3672055"/>
            <a:ext cx="100013" cy="11430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7297341" y="3557755"/>
            <a:ext cx="141803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Selección de certificaciones</a:t>
            </a:r>
            <a:endParaRPr lang="en-US" sz="837" dirty="0"/>
          </a:p>
        </p:txBody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9250" y="4122111"/>
            <a:ext cx="100013" cy="114300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5600700" y="4007811"/>
            <a:ext cx="141803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Contacto con agentes aduanales</a:t>
            </a:r>
            <a:endParaRPr lang="en-US" sz="837" dirty="0"/>
          </a:p>
        </p:txBody>
      </p:sp>
      <p:pic>
        <p:nvPicPr>
          <p:cNvPr id="2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5891" y="4122111"/>
            <a:ext cx="100013" cy="114300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7297341" y="4007811"/>
            <a:ext cx="141803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Desarrollo de plan financiero</a:t>
            </a:r>
            <a:endParaRPr lang="en-US" sz="837" dirty="0"/>
          </a:p>
        </p:txBody>
      </p:sp>
      <p:sp>
        <p:nvSpPr>
          <p:cNvPr id="29" name="Text 18"/>
          <p:cNvSpPr/>
          <p:nvPr/>
        </p:nvSpPr>
        <p:spPr>
          <a:xfrm>
            <a:off x="285750" y="4977268"/>
            <a:ext cx="79672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Septiembre 2025</a:t>
            </a:r>
            <a:endParaRPr lang="en-US" sz="732" dirty="0"/>
          </a:p>
        </p:txBody>
      </p:sp>
      <p:sp>
        <p:nvSpPr>
          <p:cNvPr id="30" name="Text 19"/>
          <p:cNvSpPr/>
          <p:nvPr/>
        </p:nvSpPr>
        <p:spPr>
          <a:xfrm>
            <a:off x="8743810" y="4977268"/>
            <a:ext cx="11444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11</a:t>
            </a:r>
            <a:endParaRPr lang="en-US" sz="73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006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57163"/>
            <a:ext cx="44496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Exportación de Mango desde Jalisco: Guía Estratégica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285750" y="857250"/>
            <a:ext cx="4714875" cy="9258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México: Potencia exportadora de mango con oportunidades clave en Jalisco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997376"/>
            <a:ext cx="4714875" cy="91440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997376"/>
            <a:ext cx="28575" cy="914400"/>
          </a:xfrm>
          <a:prstGeom prst="rect">
            <a:avLst/>
          </a:prstGeom>
          <a:solidFill>
            <a:srgbClr val="3879C9"/>
          </a:solidFill>
          <a:ln/>
        </p:spPr>
      </p:sp>
      <p:sp>
        <p:nvSpPr>
          <p:cNvPr id="7" name="Text 4"/>
          <p:cNvSpPr/>
          <p:nvPr/>
        </p:nvSpPr>
        <p:spPr>
          <a:xfrm>
            <a:off x="428625" y="2140251"/>
            <a:ext cx="44291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INSIGHT CLAVE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428625" y="2426001"/>
            <a:ext cx="4429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México es el quinto productor mundial de mango y el segundo exportador global, con envíos principalmente a Estados Unidos, Canadá, Japón y Europa.</a:t>
            </a:r>
            <a:endParaRPr lang="en-US" sz="837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176095"/>
            <a:ext cx="114300" cy="1143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07206" y="3133232"/>
            <a:ext cx="12585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Posición global sólida: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1765762" y="3133232"/>
            <a:ext cx="28597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México exporta más de 400,000 toneladas de mango 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507206" y="3304682"/>
            <a:ext cx="30999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anualmente, representando el 20% del comercio mundial. </a:t>
            </a:r>
            <a:endParaRPr lang="en-US" sz="837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626151"/>
            <a:ext cx="85725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78631" y="3583288"/>
            <a:ext cx="110803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Ventaja geográfica: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1586666" y="3583288"/>
            <a:ext cx="34055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 costa norte de Jalisco ofrece condiciones climáticas ideales y 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478631" y="3754738"/>
            <a:ext cx="26418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proximidad estratégica a puertos de exportación. </a:t>
            </a:r>
            <a:endParaRPr lang="en-US" sz="837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076207"/>
            <a:ext cx="100013" cy="1143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92919" y="4033345"/>
            <a:ext cx="142350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Ventana de oportunidad:</a:t>
            </a:r>
            <a:endParaRPr lang="en-US" sz="837" dirty="0"/>
          </a:p>
        </p:txBody>
      </p:sp>
      <p:sp>
        <p:nvSpPr>
          <p:cNvPr id="19" name="Text 13"/>
          <p:cNvSpPr/>
          <p:nvPr/>
        </p:nvSpPr>
        <p:spPr>
          <a:xfrm>
            <a:off x="1916423" y="4033345"/>
            <a:ext cx="28482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Producción en temporadas complementarias a otros </a:t>
            </a:r>
            <a:endParaRPr lang="en-US" sz="837" dirty="0"/>
          </a:p>
        </p:txBody>
      </p:sp>
      <p:sp>
        <p:nvSpPr>
          <p:cNvPr id="20" name="Text 14"/>
          <p:cNvSpPr/>
          <p:nvPr/>
        </p:nvSpPr>
        <p:spPr>
          <a:xfrm>
            <a:off x="492919" y="4204795"/>
            <a:ext cx="41213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países productores, permitiendo cubrir demanda cuando hay escasez global. </a:t>
            </a:r>
            <a:endParaRPr lang="en-US" sz="837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5" y="857250"/>
            <a:ext cx="3571875" cy="2143125"/>
          </a:xfrm>
          <a:prstGeom prst="rect">
            <a:avLst/>
          </a:prstGeom>
        </p:spPr>
      </p:pic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75" y="3143250"/>
            <a:ext cx="3571875" cy="1785938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285750" y="5282803"/>
            <a:ext cx="79672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Septiembre 2025</a:t>
            </a:r>
            <a:endParaRPr lang="en-US" sz="732" dirty="0"/>
          </a:p>
        </p:txBody>
      </p:sp>
      <p:sp>
        <p:nvSpPr>
          <p:cNvPr id="24" name="Text 16"/>
          <p:cNvSpPr/>
          <p:nvPr/>
        </p:nvSpPr>
        <p:spPr>
          <a:xfrm>
            <a:off x="8801016" y="5282803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3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649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57163"/>
            <a:ext cx="44496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Exportación de Mango desde Jalisco: Guía Estratégica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285750" y="857250"/>
            <a:ext cx="4714875" cy="9258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EE.UU. representa el 86% del mercado: Enfoque estratégico prioritario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997376"/>
            <a:ext cx="4714875" cy="108585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997376"/>
            <a:ext cx="28575" cy="1085850"/>
          </a:xfrm>
          <a:prstGeom prst="rect">
            <a:avLst/>
          </a:prstGeom>
          <a:solidFill>
            <a:srgbClr val="3879C9"/>
          </a:solidFill>
          <a:ln/>
        </p:spPr>
      </p:sp>
      <p:sp>
        <p:nvSpPr>
          <p:cNvPr id="7" name="Text 4"/>
          <p:cNvSpPr/>
          <p:nvPr/>
        </p:nvSpPr>
        <p:spPr>
          <a:xfrm>
            <a:off x="428625" y="2140251"/>
            <a:ext cx="44291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HALLAZGO ESTRATÉGICO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428625" y="2426001"/>
            <a:ext cx="44291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concentración del 86% de exportaciones hacia EE.UU. representa tanto una fortaleza por la estabilidad del mercado como un riesgo por la dependencia excesiva de un solo destino.</a:t>
            </a:r>
            <a:endParaRPr lang="en-US" sz="837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347545"/>
            <a:ext cx="114300" cy="1143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07206" y="3304682"/>
            <a:ext cx="11415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Demanda creciente: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1648727" y="3304682"/>
            <a:ext cx="317824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El consumo de mango en EE.UU. aumenta 7% anualmente, 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507206" y="3476132"/>
            <a:ext cx="37157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impulsado por tendencias de alimentación saludable y diversificación 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507206" y="3647582"/>
            <a:ext cx="7702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gastronómica. </a:t>
            </a:r>
            <a:endParaRPr lang="en-US" sz="837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969051"/>
            <a:ext cx="142875" cy="1143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35781" y="3926188"/>
            <a:ext cx="12832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Competencia definida: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1819033" y="3926188"/>
            <a:ext cx="30405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Principales competidores son Perú, Brasil y Ecuador, con 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535781" y="4097638"/>
            <a:ext cx="26117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ventajas estacionales diferentes a las mexicanas. </a:t>
            </a:r>
            <a:endParaRPr lang="en-US" sz="837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419107"/>
            <a:ext cx="114300" cy="1143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07206" y="4376245"/>
            <a:ext cx="13039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Mercados secundarios:</a:t>
            </a:r>
            <a:endParaRPr lang="en-US" sz="837" dirty="0"/>
          </a:p>
        </p:txBody>
      </p:sp>
      <p:sp>
        <p:nvSpPr>
          <p:cNvPr id="20" name="Text 14"/>
          <p:cNvSpPr/>
          <p:nvPr/>
        </p:nvSpPr>
        <p:spPr>
          <a:xfrm>
            <a:off x="1811164" y="4376245"/>
            <a:ext cx="28597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Canadá, Japón y la UE representan oportunidades de 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507206" y="4547695"/>
            <a:ext cx="35414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diversificación con requisitos más estrictos pero precios premium. </a:t>
            </a:r>
            <a:endParaRPr lang="en-US" sz="837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5" y="857250"/>
            <a:ext cx="3571875" cy="1785938"/>
          </a:xfrm>
          <a:prstGeom prst="rect">
            <a:avLst/>
          </a:prstGeom>
        </p:spPr>
      </p:pic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75" y="2786063"/>
            <a:ext cx="3571875" cy="2143125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5286375" y="4964906"/>
            <a:ext cx="357187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28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Fuente: Análisis basado en datos de SIAP y SAGARPA, 2024</a:t>
            </a:r>
            <a:endParaRPr lang="en-US" sz="628" dirty="0"/>
          </a:p>
        </p:txBody>
      </p:sp>
      <p:sp>
        <p:nvSpPr>
          <p:cNvPr id="25" name="Text 17"/>
          <p:cNvSpPr/>
          <p:nvPr/>
        </p:nvSpPr>
        <p:spPr>
          <a:xfrm>
            <a:off x="285750" y="5447109"/>
            <a:ext cx="79672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Septiembre 2025</a:t>
            </a:r>
            <a:endParaRPr lang="en-US" sz="732" dirty="0"/>
          </a:p>
        </p:txBody>
      </p:sp>
      <p:sp>
        <p:nvSpPr>
          <p:cNvPr id="26" name="Text 18"/>
          <p:cNvSpPr/>
          <p:nvPr/>
        </p:nvSpPr>
        <p:spPr>
          <a:xfrm>
            <a:off x="8801016" y="5447109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3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892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57163"/>
            <a:ext cx="44496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Exportación de Mango desde Jalisco: Guía Estratégica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285750" y="857250"/>
            <a:ext cx="4714875" cy="61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Certificaciones: Factor crítico para acceso a mercados premium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688771"/>
            <a:ext cx="4714875" cy="108585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688771"/>
            <a:ext cx="28575" cy="1085850"/>
          </a:xfrm>
          <a:prstGeom prst="rect">
            <a:avLst/>
          </a:prstGeom>
          <a:solidFill>
            <a:srgbClr val="3879C9"/>
          </a:solidFill>
          <a:ln/>
        </p:spPr>
      </p:sp>
      <p:sp>
        <p:nvSpPr>
          <p:cNvPr id="7" name="Text 4"/>
          <p:cNvSpPr/>
          <p:nvPr/>
        </p:nvSpPr>
        <p:spPr>
          <a:xfrm>
            <a:off x="428625" y="1831646"/>
            <a:ext cx="44291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INSIGHT ESTRATÉGICO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428625" y="2117396"/>
            <a:ext cx="44291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Las certificaciones no son solo requisitos regulatorios, sino diferenciadores competitivos que permiten acceder a segmentos de mercado con precios 15-30% superiores.</a:t>
            </a:r>
            <a:endParaRPr lang="en-US" sz="837" dirty="0"/>
          </a:p>
        </p:txBody>
      </p:sp>
      <p:sp>
        <p:nvSpPr>
          <p:cNvPr id="9" name="Shape 6"/>
          <p:cNvSpPr/>
          <p:nvPr/>
        </p:nvSpPr>
        <p:spPr>
          <a:xfrm>
            <a:off x="285750" y="2988934"/>
            <a:ext cx="357188" cy="357188"/>
          </a:xfrm>
          <a:prstGeom prst="ellipse">
            <a:avLst/>
          </a:prstGeom>
          <a:solidFill>
            <a:srgbClr val="F8F9F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9" y="3081803"/>
            <a:ext cx="171450" cy="17145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0094" y="2988934"/>
            <a:ext cx="42505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NOM-031-FITO-1995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750094" y="3196103"/>
            <a:ext cx="425053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Norma oficial mexicana obligatoria que establece los requisitos fitosanitarios y especificaciones para el embalaje, tratamiento y calidad del mango para exportación.</a:t>
            </a:r>
            <a:endParaRPr lang="en-US" sz="837" dirty="0"/>
          </a:p>
        </p:txBody>
      </p:sp>
      <p:sp>
        <p:nvSpPr>
          <p:cNvPr id="13" name="Shape 9"/>
          <p:cNvSpPr/>
          <p:nvPr/>
        </p:nvSpPr>
        <p:spPr>
          <a:xfrm>
            <a:off x="285750" y="3853328"/>
            <a:ext cx="357188" cy="357188"/>
          </a:xfrm>
          <a:prstGeom prst="ellipse">
            <a:avLst/>
          </a:prstGeom>
          <a:solidFill>
            <a:srgbClr val="F8F9FA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19" y="3946196"/>
            <a:ext cx="171450" cy="17145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0094" y="3853328"/>
            <a:ext cx="42505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Tratamiento Hidrotérmico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750094" y="4060496"/>
            <a:ext cx="425053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Proceso obligatorio para exportación a EE.UU. que garantiza la eliminación de la mosca de la fruta mediante inmersión en agua caliente a temperatura controlada.</a:t>
            </a:r>
            <a:endParaRPr lang="en-US" sz="837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75" y="883676"/>
            <a:ext cx="3571875" cy="1785938"/>
          </a:xfrm>
          <a:prstGeom prst="rect">
            <a:avLst/>
          </a:prstGeom>
        </p:spPr>
      </p:pic>
      <p:sp>
        <p:nvSpPr>
          <p:cNvPr id="18" name="Shape 12"/>
          <p:cNvSpPr/>
          <p:nvPr/>
        </p:nvSpPr>
        <p:spPr>
          <a:xfrm>
            <a:off x="5286375" y="2955364"/>
            <a:ext cx="1732359" cy="90011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9" name="Shape 13"/>
          <p:cNvSpPr/>
          <p:nvPr/>
        </p:nvSpPr>
        <p:spPr>
          <a:xfrm>
            <a:off x="5286375" y="2955364"/>
            <a:ext cx="21431" cy="900113"/>
          </a:xfrm>
          <a:prstGeom prst="rect">
            <a:avLst/>
          </a:prstGeom>
          <a:solidFill>
            <a:srgbClr val="3879C9"/>
          </a:solidFill>
          <a:ln/>
        </p:spPr>
      </p:sp>
      <p:sp>
        <p:nvSpPr>
          <p:cNvPr id="20" name="Text 14"/>
          <p:cNvSpPr/>
          <p:nvPr/>
        </p:nvSpPr>
        <p:spPr>
          <a:xfrm>
            <a:off x="5393531" y="3069664"/>
            <a:ext cx="7106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Global G.A.P.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5393531" y="3233970"/>
            <a:ext cx="1518047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Buenas prácticas agrícolas reconocidas internacionalmente</a:t>
            </a:r>
            <a:endParaRPr lang="en-US" sz="837" dirty="0"/>
          </a:p>
        </p:txBody>
      </p:sp>
      <p:sp>
        <p:nvSpPr>
          <p:cNvPr id="22" name="Shape 16"/>
          <p:cNvSpPr/>
          <p:nvPr/>
        </p:nvSpPr>
        <p:spPr>
          <a:xfrm>
            <a:off x="7125891" y="2955364"/>
            <a:ext cx="1732359" cy="90011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3" name="Shape 17"/>
          <p:cNvSpPr/>
          <p:nvPr/>
        </p:nvSpPr>
        <p:spPr>
          <a:xfrm>
            <a:off x="7125891" y="2955364"/>
            <a:ext cx="21431" cy="900113"/>
          </a:xfrm>
          <a:prstGeom prst="rect">
            <a:avLst/>
          </a:prstGeom>
          <a:solidFill>
            <a:srgbClr val="3879C9"/>
          </a:solidFill>
          <a:ln/>
        </p:spPr>
      </p:sp>
      <p:sp>
        <p:nvSpPr>
          <p:cNvPr id="24" name="Text 18"/>
          <p:cNvSpPr/>
          <p:nvPr/>
        </p:nvSpPr>
        <p:spPr>
          <a:xfrm>
            <a:off x="7233047" y="3069664"/>
            <a:ext cx="3791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HACCP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7233047" y="3233970"/>
            <a:ext cx="1518047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de análisis de peligros y puntos críticos de control</a:t>
            </a:r>
            <a:endParaRPr lang="en-US" sz="837" dirty="0"/>
          </a:p>
        </p:txBody>
      </p:sp>
      <p:sp>
        <p:nvSpPr>
          <p:cNvPr id="26" name="Shape 20"/>
          <p:cNvSpPr/>
          <p:nvPr/>
        </p:nvSpPr>
        <p:spPr>
          <a:xfrm>
            <a:off x="5286375" y="3962633"/>
            <a:ext cx="1732359" cy="7286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7" name="Shape 21"/>
          <p:cNvSpPr/>
          <p:nvPr/>
        </p:nvSpPr>
        <p:spPr>
          <a:xfrm>
            <a:off x="5286375" y="3962633"/>
            <a:ext cx="21431" cy="728663"/>
          </a:xfrm>
          <a:prstGeom prst="rect">
            <a:avLst/>
          </a:prstGeom>
          <a:solidFill>
            <a:srgbClr val="3879C9"/>
          </a:solidFill>
          <a:ln/>
        </p:spPr>
      </p:sp>
      <p:sp>
        <p:nvSpPr>
          <p:cNvPr id="28" name="Text 22"/>
          <p:cNvSpPr/>
          <p:nvPr/>
        </p:nvSpPr>
        <p:spPr>
          <a:xfrm>
            <a:off x="5393531" y="4076933"/>
            <a:ext cx="12736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Certificación Orgánica</a:t>
            </a:r>
            <a:endParaRPr lang="en-US" sz="837" dirty="0"/>
          </a:p>
        </p:txBody>
      </p:sp>
      <p:sp>
        <p:nvSpPr>
          <p:cNvPr id="29" name="Text 23"/>
          <p:cNvSpPr/>
          <p:nvPr/>
        </p:nvSpPr>
        <p:spPr>
          <a:xfrm>
            <a:off x="5393531" y="4241239"/>
            <a:ext cx="15180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 acceso a mercados premium con sobreprecio</a:t>
            </a:r>
            <a:endParaRPr lang="en-US" sz="837" dirty="0"/>
          </a:p>
        </p:txBody>
      </p:sp>
      <p:sp>
        <p:nvSpPr>
          <p:cNvPr id="30" name="Shape 24"/>
          <p:cNvSpPr/>
          <p:nvPr/>
        </p:nvSpPr>
        <p:spPr>
          <a:xfrm>
            <a:off x="7125891" y="3962633"/>
            <a:ext cx="1732359" cy="7286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1" name="Shape 25"/>
          <p:cNvSpPr/>
          <p:nvPr/>
        </p:nvSpPr>
        <p:spPr>
          <a:xfrm>
            <a:off x="7125891" y="3962633"/>
            <a:ext cx="21431" cy="728663"/>
          </a:xfrm>
          <a:prstGeom prst="rect">
            <a:avLst/>
          </a:prstGeom>
          <a:solidFill>
            <a:srgbClr val="3879C9"/>
          </a:solidFill>
          <a:ln/>
        </p:spPr>
      </p:sp>
      <p:sp>
        <p:nvSpPr>
          <p:cNvPr id="32" name="Text 26"/>
          <p:cNvSpPr/>
          <p:nvPr/>
        </p:nvSpPr>
        <p:spPr>
          <a:xfrm>
            <a:off x="7233047" y="4076933"/>
            <a:ext cx="5672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Fair Trade</a:t>
            </a:r>
            <a:endParaRPr lang="en-US" sz="837" dirty="0"/>
          </a:p>
        </p:txBody>
      </p:sp>
      <p:sp>
        <p:nvSpPr>
          <p:cNvPr id="33" name="Text 27"/>
          <p:cNvSpPr/>
          <p:nvPr/>
        </p:nvSpPr>
        <p:spPr>
          <a:xfrm>
            <a:off x="7233047" y="4241239"/>
            <a:ext cx="15180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Comercio justo, valorado en mercados europeos</a:t>
            </a:r>
            <a:endParaRPr lang="en-US" sz="837" dirty="0"/>
          </a:p>
        </p:txBody>
      </p:sp>
      <p:sp>
        <p:nvSpPr>
          <p:cNvPr id="34" name="Text 28"/>
          <p:cNvSpPr/>
          <p:nvPr/>
        </p:nvSpPr>
        <p:spPr>
          <a:xfrm>
            <a:off x="285750" y="5071337"/>
            <a:ext cx="79672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Septiembre 2025</a:t>
            </a:r>
            <a:endParaRPr lang="en-US" sz="732" dirty="0"/>
          </a:p>
        </p:txBody>
      </p:sp>
      <p:sp>
        <p:nvSpPr>
          <p:cNvPr id="35" name="Text 29"/>
          <p:cNvSpPr/>
          <p:nvPr/>
        </p:nvSpPr>
        <p:spPr>
          <a:xfrm>
            <a:off x="8801016" y="5071337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3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1623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57163"/>
            <a:ext cx="44496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Exportación de Mango desde Jalisco: Guía Estratégica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285750" y="857250"/>
            <a:ext cx="4714875" cy="9258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Plan de exportación estructurado: 5 componentes esenciales para el éxito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997376"/>
            <a:ext cx="4714875" cy="91440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997376"/>
            <a:ext cx="28575" cy="914400"/>
          </a:xfrm>
          <a:prstGeom prst="rect">
            <a:avLst/>
          </a:prstGeom>
          <a:solidFill>
            <a:srgbClr val="3879C9"/>
          </a:solidFill>
          <a:ln/>
        </p:spPr>
      </p:sp>
      <p:sp>
        <p:nvSpPr>
          <p:cNvPr id="7" name="Text 4"/>
          <p:cNvSpPr/>
          <p:nvPr/>
        </p:nvSpPr>
        <p:spPr>
          <a:xfrm>
            <a:off x="428625" y="2140251"/>
            <a:ext cx="44291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RECOMENDACIÓN CLAVE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428625" y="2426001"/>
            <a:ext cx="4429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 plan de exportación bien estructurado reduce en 40% los riesgos operativos y aumenta en 35% la probabilidad de éxito en mercados internacionales.</a:t>
            </a:r>
            <a:endParaRPr lang="en-US" sz="837" dirty="0"/>
          </a:p>
        </p:txBody>
      </p:sp>
      <p:sp>
        <p:nvSpPr>
          <p:cNvPr id="9" name="Shape 6"/>
          <p:cNvSpPr/>
          <p:nvPr/>
        </p:nvSpPr>
        <p:spPr>
          <a:xfrm>
            <a:off x="285750" y="3126088"/>
            <a:ext cx="257175" cy="257175"/>
          </a:xfrm>
          <a:prstGeom prst="ellipse">
            <a:avLst/>
          </a:prstGeom>
          <a:solidFill>
            <a:srgbClr val="3879C9"/>
          </a:solidFill>
          <a:ln/>
        </p:spPr>
      </p:sp>
      <p:sp>
        <p:nvSpPr>
          <p:cNvPr id="10" name="Text 7"/>
          <p:cNvSpPr/>
          <p:nvPr/>
        </p:nvSpPr>
        <p:spPr>
          <a:xfrm>
            <a:off x="285750" y="3126088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650081" y="3126088"/>
            <a:ext cx="43505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Objetivos cuantificables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50081" y="3333257"/>
            <a:ext cx="435054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Metas específicas de volumen, mercados y plazos con KPIs medibles para evaluar el desempeño.</a:t>
            </a:r>
            <a:endParaRPr lang="en-US" sz="837" dirty="0"/>
          </a:p>
        </p:txBody>
      </p:sp>
      <p:sp>
        <p:nvSpPr>
          <p:cNvPr id="13" name="Shape 10"/>
          <p:cNvSpPr/>
          <p:nvPr/>
        </p:nvSpPr>
        <p:spPr>
          <a:xfrm>
            <a:off x="285750" y="3819032"/>
            <a:ext cx="257175" cy="257175"/>
          </a:xfrm>
          <a:prstGeom prst="ellipse">
            <a:avLst/>
          </a:prstGeom>
          <a:solidFill>
            <a:srgbClr val="3879C9"/>
          </a:solidFill>
          <a:ln/>
        </p:spPr>
      </p:sp>
      <p:sp>
        <p:nvSpPr>
          <p:cNvPr id="14" name="Text 11"/>
          <p:cNvSpPr/>
          <p:nvPr/>
        </p:nvSpPr>
        <p:spPr>
          <a:xfrm>
            <a:off x="285750" y="3819032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650081" y="3819032"/>
            <a:ext cx="43505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Estrategia de marketing diferenciada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650081" y="4026201"/>
            <a:ext cx="435054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Propuesta de valor única para cada mercado objetivo, considerando preferencias locales y canales de distribución.</a:t>
            </a:r>
            <a:endParaRPr lang="en-US" sz="837" dirty="0"/>
          </a:p>
        </p:txBody>
      </p:sp>
      <p:sp>
        <p:nvSpPr>
          <p:cNvPr id="17" name="Shape 14"/>
          <p:cNvSpPr/>
          <p:nvPr/>
        </p:nvSpPr>
        <p:spPr>
          <a:xfrm>
            <a:off x="285750" y="4511976"/>
            <a:ext cx="257175" cy="257175"/>
          </a:xfrm>
          <a:prstGeom prst="ellipse">
            <a:avLst/>
          </a:prstGeom>
          <a:solidFill>
            <a:srgbClr val="3879C9"/>
          </a:solidFill>
          <a:ln/>
        </p:spPr>
      </p:sp>
      <p:sp>
        <p:nvSpPr>
          <p:cNvPr id="18" name="Text 15"/>
          <p:cNvSpPr/>
          <p:nvPr/>
        </p:nvSpPr>
        <p:spPr>
          <a:xfrm>
            <a:off x="285750" y="4511976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650081" y="4511976"/>
            <a:ext cx="43505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Análisis financiero detallado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650081" y="4719145"/>
            <a:ext cx="435054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Estructura de costos, proyecciones de ingresos y punto de equilibrio para cada mercado destino.</a:t>
            </a:r>
            <a:endParaRPr lang="en-US" sz="837" dirty="0"/>
          </a:p>
        </p:txBody>
      </p:sp>
      <p:sp>
        <p:nvSpPr>
          <p:cNvPr id="21" name="Shape 18"/>
          <p:cNvSpPr/>
          <p:nvPr/>
        </p:nvSpPr>
        <p:spPr>
          <a:xfrm>
            <a:off x="285750" y="5204920"/>
            <a:ext cx="257175" cy="257175"/>
          </a:xfrm>
          <a:prstGeom prst="ellipse">
            <a:avLst/>
          </a:prstGeom>
          <a:solidFill>
            <a:srgbClr val="3879C9"/>
          </a:solidFill>
          <a:ln/>
        </p:spPr>
      </p:sp>
      <p:sp>
        <p:nvSpPr>
          <p:cNvPr id="22" name="Text 19"/>
          <p:cNvSpPr/>
          <p:nvPr/>
        </p:nvSpPr>
        <p:spPr>
          <a:xfrm>
            <a:off x="285750" y="5204920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650081" y="5204920"/>
            <a:ext cx="43505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Gestión de riesgos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650081" y="5412088"/>
            <a:ext cx="435054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Identificación de riesgos potenciales y estrategias de mitigación para fluctuaciones de mercado y logística.</a:t>
            </a:r>
            <a:endParaRPr lang="en-US" sz="837" dirty="0"/>
          </a:p>
        </p:txBody>
      </p:sp>
      <p:sp>
        <p:nvSpPr>
          <p:cNvPr id="25" name="Shape 22"/>
          <p:cNvSpPr/>
          <p:nvPr/>
        </p:nvSpPr>
        <p:spPr>
          <a:xfrm>
            <a:off x="285750" y="5897863"/>
            <a:ext cx="257175" cy="257175"/>
          </a:xfrm>
          <a:prstGeom prst="ellipse">
            <a:avLst/>
          </a:prstGeom>
          <a:solidFill>
            <a:srgbClr val="3879C9"/>
          </a:solidFill>
          <a:ln/>
        </p:spPr>
      </p:sp>
      <p:sp>
        <p:nvSpPr>
          <p:cNvPr id="26" name="Text 23"/>
          <p:cNvSpPr/>
          <p:nvPr/>
        </p:nvSpPr>
        <p:spPr>
          <a:xfrm>
            <a:off x="285750" y="5897863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650081" y="5897863"/>
            <a:ext cx="43505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Cronograma de implementación</a:t>
            </a:r>
            <a:endParaRPr lang="en-US" sz="837" dirty="0"/>
          </a:p>
        </p:txBody>
      </p:sp>
      <p:sp>
        <p:nvSpPr>
          <p:cNvPr id="28" name="Text 25"/>
          <p:cNvSpPr/>
          <p:nvPr/>
        </p:nvSpPr>
        <p:spPr>
          <a:xfrm>
            <a:off x="650081" y="6105032"/>
            <a:ext cx="435054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Secuencia detallada de actividades con responsables, recursos y puntos de control.</a:t>
            </a:r>
            <a:endParaRPr lang="en-US" sz="837" dirty="0"/>
          </a:p>
        </p:txBody>
      </p:sp>
      <p:pic>
        <p:nvPicPr>
          <p:cNvPr id="2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5" y="1605893"/>
            <a:ext cx="3571875" cy="1785938"/>
          </a:xfrm>
          <a:prstGeom prst="rect">
            <a:avLst/>
          </a:prstGeom>
        </p:spPr>
      </p:pic>
      <p:pic>
        <p:nvPicPr>
          <p:cNvPr id="3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3534705"/>
            <a:ext cx="3571875" cy="2143125"/>
          </a:xfrm>
          <a:prstGeom prst="rect">
            <a:avLst/>
          </a:prstGeom>
        </p:spPr>
      </p:pic>
      <p:sp>
        <p:nvSpPr>
          <p:cNvPr id="31" name="Text 26"/>
          <p:cNvSpPr/>
          <p:nvPr/>
        </p:nvSpPr>
        <p:spPr>
          <a:xfrm>
            <a:off x="5286375" y="5713549"/>
            <a:ext cx="357187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28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Fuente: Análisis de casos de éxito en exportación agrícola, 2024</a:t>
            </a:r>
            <a:endParaRPr lang="en-US" sz="628" dirty="0"/>
          </a:p>
        </p:txBody>
      </p:sp>
      <p:sp>
        <p:nvSpPr>
          <p:cNvPr id="32" name="Text 27"/>
          <p:cNvSpPr/>
          <p:nvPr/>
        </p:nvSpPr>
        <p:spPr>
          <a:xfrm>
            <a:off x="285750" y="6944423"/>
            <a:ext cx="79672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Septiembre 2025</a:t>
            </a:r>
            <a:endParaRPr lang="en-US" sz="732" dirty="0"/>
          </a:p>
        </p:txBody>
      </p:sp>
      <p:sp>
        <p:nvSpPr>
          <p:cNvPr id="33" name="Text 28"/>
          <p:cNvSpPr/>
          <p:nvPr/>
        </p:nvSpPr>
        <p:spPr>
          <a:xfrm>
            <a:off x="8801016" y="6944423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3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478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57163"/>
            <a:ext cx="44496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Exportación de Mango desde Jalisco: Guía Estratégica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285750" y="857250"/>
            <a:ext cx="4714875" cy="9258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Registro formal: Base legal indispensable para operaciones internacionales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997376"/>
            <a:ext cx="4714875" cy="108585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997376"/>
            <a:ext cx="28575" cy="1085850"/>
          </a:xfrm>
          <a:prstGeom prst="rect">
            <a:avLst/>
          </a:prstGeom>
          <a:solidFill>
            <a:srgbClr val="3879C9"/>
          </a:solidFill>
          <a:ln/>
        </p:spPr>
      </p:sp>
      <p:sp>
        <p:nvSpPr>
          <p:cNvPr id="7" name="Text 4"/>
          <p:cNvSpPr/>
          <p:nvPr/>
        </p:nvSpPr>
        <p:spPr>
          <a:xfrm>
            <a:off x="428625" y="2140251"/>
            <a:ext cx="44291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HALLAZGO ESTRATÉGICO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428625" y="2426001"/>
            <a:ext cx="44291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 65% de los rechazos en frontera se deben a inconsistencias en la documentación legal de la empresa exportadora, un riesgo evitable con un registro adecuado.</a:t>
            </a:r>
            <a:endParaRPr lang="en-US" sz="837" dirty="0"/>
          </a:p>
        </p:txBody>
      </p:sp>
      <p:sp>
        <p:nvSpPr>
          <p:cNvPr id="9" name="Shape 6"/>
          <p:cNvSpPr/>
          <p:nvPr/>
        </p:nvSpPr>
        <p:spPr>
          <a:xfrm>
            <a:off x="285750" y="3297538"/>
            <a:ext cx="357188" cy="357188"/>
          </a:xfrm>
          <a:prstGeom prst="ellipse">
            <a:avLst/>
          </a:prstGeom>
          <a:solidFill>
            <a:srgbClr val="F8F9FA"/>
          </a:solidFill>
          <a:ln w="198">
            <a:solidFill>
              <a:srgbClr val="3879C9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66" y="3404695"/>
            <a:ext cx="107156" cy="1428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0094" y="3297538"/>
            <a:ext cx="42505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Constitución legal de la empresa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750094" y="3504707"/>
            <a:ext cx="42505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Selección de figura jurídica óptima (S.A. de C.V. recomendada para exportación) y formalización ante notario público. Tiempo estimado: 2-3 semanas.</a:t>
            </a:r>
            <a:endParaRPr lang="en-US" sz="837" dirty="0"/>
          </a:p>
        </p:txBody>
      </p:sp>
      <p:sp>
        <p:nvSpPr>
          <p:cNvPr id="13" name="Shape 9"/>
          <p:cNvSpPr/>
          <p:nvPr/>
        </p:nvSpPr>
        <p:spPr>
          <a:xfrm>
            <a:off x="464344" y="3654726"/>
            <a:ext cx="14288" cy="335756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14" name="Shape 10"/>
          <p:cNvSpPr/>
          <p:nvPr/>
        </p:nvSpPr>
        <p:spPr>
          <a:xfrm>
            <a:off x="285750" y="3990482"/>
            <a:ext cx="357188" cy="357188"/>
          </a:xfrm>
          <a:prstGeom prst="ellipse">
            <a:avLst/>
          </a:prstGeom>
          <a:solidFill>
            <a:srgbClr val="F8F9FA"/>
          </a:solidFill>
          <a:ln w="198">
            <a:solidFill>
              <a:srgbClr val="3879C9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77" y="4097638"/>
            <a:ext cx="160734" cy="14287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0094" y="3990482"/>
            <a:ext cx="42505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Registro Federal de Contribuyentes (RFC)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750094" y="4197651"/>
            <a:ext cx="42505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Inscripción ante el SAT bajo el régimen fiscal adecuado para operaciones internacionales. Tiempo estimado: 1-2 semanas.</a:t>
            </a:r>
            <a:endParaRPr lang="en-US" sz="837" dirty="0"/>
          </a:p>
        </p:txBody>
      </p:sp>
      <p:sp>
        <p:nvSpPr>
          <p:cNvPr id="18" name="Shape 13"/>
          <p:cNvSpPr/>
          <p:nvPr/>
        </p:nvSpPr>
        <p:spPr>
          <a:xfrm>
            <a:off x="464344" y="4347670"/>
            <a:ext cx="14288" cy="335756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19" name="Shape 14"/>
          <p:cNvSpPr/>
          <p:nvPr/>
        </p:nvSpPr>
        <p:spPr>
          <a:xfrm>
            <a:off x="285750" y="4683426"/>
            <a:ext cx="357188" cy="357188"/>
          </a:xfrm>
          <a:prstGeom prst="ellipse">
            <a:avLst/>
          </a:prstGeom>
          <a:solidFill>
            <a:srgbClr val="F8F9FA"/>
          </a:solidFill>
          <a:ln w="198">
            <a:solidFill>
              <a:srgbClr val="3879C9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77" y="4790582"/>
            <a:ext cx="160734" cy="14287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0094" y="4683426"/>
            <a:ext cx="42505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Padrón de Exportadores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750094" y="4890595"/>
            <a:ext cx="42505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Registro en el padrón sectorial correspondiente si el producto lo requiere (opcional para frutas frescas). Tiempo estimado: 2 semanas.</a:t>
            </a:r>
            <a:endParaRPr lang="en-US" sz="837" dirty="0"/>
          </a:p>
        </p:txBody>
      </p:sp>
      <p:sp>
        <p:nvSpPr>
          <p:cNvPr id="23" name="Shape 17"/>
          <p:cNvSpPr/>
          <p:nvPr/>
        </p:nvSpPr>
        <p:spPr>
          <a:xfrm>
            <a:off x="5286375" y="1230846"/>
            <a:ext cx="3571875" cy="155733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4" name="Text 18"/>
          <p:cNvSpPr/>
          <p:nvPr/>
        </p:nvSpPr>
        <p:spPr>
          <a:xfrm>
            <a:off x="5464969" y="1409440"/>
            <a:ext cx="32146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Documentos esenciales para el registro</a:t>
            </a:r>
            <a:endParaRPr lang="en-US" sz="942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969" y="1738052"/>
            <a:ext cx="114300" cy="11430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5650706" y="1709477"/>
            <a:ext cx="8880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Acta constitutiva</a:t>
            </a:r>
            <a:endParaRPr lang="en-US" sz="837" dirty="0"/>
          </a:p>
        </p:txBody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891" y="1738052"/>
            <a:ext cx="114300" cy="11430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7311628" y="1709477"/>
            <a:ext cx="10724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Identificación oficial</a:t>
            </a:r>
            <a:endParaRPr lang="en-US" sz="837" dirty="0"/>
          </a:p>
        </p:txBody>
      </p:sp>
      <p:pic>
        <p:nvPicPr>
          <p:cNvPr id="2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4969" y="2102383"/>
            <a:ext cx="114300" cy="114300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5650706" y="1988083"/>
            <a:ext cx="136802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Comprobante de domicilio</a:t>
            </a:r>
            <a:endParaRPr lang="en-US" sz="837" dirty="0"/>
          </a:p>
        </p:txBody>
      </p:sp>
      <p:pic>
        <p:nvPicPr>
          <p:cNvPr id="3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5891" y="2102383"/>
            <a:ext cx="114300" cy="114300"/>
          </a:xfrm>
          <a:prstGeom prst="rect">
            <a:avLst/>
          </a:prstGeom>
        </p:spPr>
      </p:pic>
      <p:sp>
        <p:nvSpPr>
          <p:cNvPr id="32" name="Text 22"/>
          <p:cNvSpPr/>
          <p:nvPr/>
        </p:nvSpPr>
        <p:spPr>
          <a:xfrm>
            <a:off x="7311628" y="2073808"/>
            <a:ext cx="76547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Poder notarial</a:t>
            </a:r>
            <a:endParaRPr lang="en-US" sz="837" dirty="0"/>
          </a:p>
        </p:txBody>
      </p:sp>
      <p:pic>
        <p:nvPicPr>
          <p:cNvPr id="3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4969" y="2466715"/>
            <a:ext cx="114300" cy="114300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5650706" y="2438140"/>
            <a:ext cx="12677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Registro IMSS (si aplica)</a:t>
            </a:r>
            <a:endParaRPr lang="en-US" sz="837" dirty="0"/>
          </a:p>
        </p:txBody>
      </p:sp>
      <p:pic>
        <p:nvPicPr>
          <p:cNvPr id="3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5891" y="2466715"/>
            <a:ext cx="114300" cy="114300"/>
          </a:xfrm>
          <a:prstGeom prst="rect">
            <a:avLst/>
          </a:prstGeom>
        </p:spPr>
      </p:pic>
      <p:sp>
        <p:nvSpPr>
          <p:cNvPr id="36" name="Text 24"/>
          <p:cNvSpPr/>
          <p:nvPr/>
        </p:nvSpPr>
        <p:spPr>
          <a:xfrm>
            <a:off x="7311628" y="2438140"/>
            <a:ext cx="11574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Licencias municipales</a:t>
            </a:r>
            <a:endParaRPr lang="en-US" sz="837" dirty="0"/>
          </a:p>
        </p:txBody>
      </p:sp>
      <p:sp>
        <p:nvSpPr>
          <p:cNvPr id="37" name="Shape 25"/>
          <p:cNvSpPr/>
          <p:nvPr/>
        </p:nvSpPr>
        <p:spPr>
          <a:xfrm>
            <a:off x="5643563" y="3181090"/>
            <a:ext cx="2857500" cy="1785938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3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3725" y="3359683"/>
            <a:ext cx="257175" cy="342900"/>
          </a:xfrm>
          <a:prstGeom prst="rect">
            <a:avLst/>
          </a:prstGeom>
        </p:spPr>
      </p:pic>
      <p:sp>
        <p:nvSpPr>
          <p:cNvPr id="39" name="Text 26"/>
          <p:cNvSpPr/>
          <p:nvPr/>
        </p:nvSpPr>
        <p:spPr>
          <a:xfrm>
            <a:off x="5822156" y="3788308"/>
            <a:ext cx="25003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RFC: Documento clave</a:t>
            </a:r>
            <a:endParaRPr lang="en-US" sz="1046" dirty="0"/>
          </a:p>
        </p:txBody>
      </p:sp>
      <p:pic>
        <p:nvPicPr>
          <p:cNvPr id="4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22156" y="4166927"/>
            <a:ext cx="100013" cy="100013"/>
          </a:xfrm>
          <a:prstGeom prst="rect">
            <a:avLst/>
          </a:prstGeom>
        </p:spPr>
      </p:pic>
      <p:sp>
        <p:nvSpPr>
          <p:cNvPr id="41" name="Text 27"/>
          <p:cNvSpPr/>
          <p:nvPr/>
        </p:nvSpPr>
        <p:spPr>
          <a:xfrm>
            <a:off x="5979319" y="4131208"/>
            <a:ext cx="13742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Identificación fiscal oficial</a:t>
            </a:r>
            <a:endParaRPr lang="en-US" sz="837" dirty="0"/>
          </a:p>
        </p:txBody>
      </p:sp>
      <p:pic>
        <p:nvPicPr>
          <p:cNvPr id="42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22156" y="4424102"/>
            <a:ext cx="100013" cy="100013"/>
          </a:xfrm>
          <a:prstGeom prst="rect">
            <a:avLst/>
          </a:prstGeom>
        </p:spPr>
      </p:pic>
      <p:sp>
        <p:nvSpPr>
          <p:cNvPr id="43" name="Text 28"/>
          <p:cNvSpPr/>
          <p:nvPr/>
        </p:nvSpPr>
        <p:spPr>
          <a:xfrm>
            <a:off x="5979319" y="4388383"/>
            <a:ext cx="22508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Obligatorio para facturación internacional</a:t>
            </a:r>
            <a:endParaRPr lang="en-US" sz="837" dirty="0"/>
          </a:p>
        </p:txBody>
      </p:sp>
      <p:pic>
        <p:nvPicPr>
          <p:cNvPr id="44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22156" y="4681277"/>
            <a:ext cx="100013" cy="100013"/>
          </a:xfrm>
          <a:prstGeom prst="rect">
            <a:avLst/>
          </a:prstGeom>
        </p:spPr>
      </p:pic>
      <p:sp>
        <p:nvSpPr>
          <p:cNvPr id="45" name="Text 29"/>
          <p:cNvSpPr/>
          <p:nvPr/>
        </p:nvSpPr>
        <p:spPr>
          <a:xfrm>
            <a:off x="5979319" y="4645558"/>
            <a:ext cx="19099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Requerido para trámites aduaneros</a:t>
            </a:r>
            <a:endParaRPr lang="en-US" sz="837" dirty="0"/>
          </a:p>
        </p:txBody>
      </p:sp>
      <p:pic>
        <p:nvPicPr>
          <p:cNvPr id="4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22156" y="4938452"/>
            <a:ext cx="100013" cy="100013"/>
          </a:xfrm>
          <a:prstGeom prst="rect">
            <a:avLst/>
          </a:prstGeom>
        </p:spPr>
      </p:pic>
      <p:sp>
        <p:nvSpPr>
          <p:cNvPr id="47" name="Text 30"/>
          <p:cNvSpPr/>
          <p:nvPr/>
        </p:nvSpPr>
        <p:spPr>
          <a:xfrm>
            <a:off x="5979319" y="4902733"/>
            <a:ext cx="205078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Permite acceso a programas de apoyo</a:t>
            </a:r>
            <a:endParaRPr lang="en-US" sz="837" dirty="0"/>
          </a:p>
        </p:txBody>
      </p:sp>
      <p:sp>
        <p:nvSpPr>
          <p:cNvPr id="48" name="Text 31"/>
          <p:cNvSpPr/>
          <p:nvPr/>
        </p:nvSpPr>
        <p:spPr>
          <a:xfrm>
            <a:off x="285750" y="5729985"/>
            <a:ext cx="79672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Septiembre 2025</a:t>
            </a:r>
            <a:endParaRPr lang="en-US" sz="732" dirty="0"/>
          </a:p>
        </p:txBody>
      </p:sp>
      <p:sp>
        <p:nvSpPr>
          <p:cNvPr id="49" name="Text 32"/>
          <p:cNvSpPr/>
          <p:nvPr/>
        </p:nvSpPr>
        <p:spPr>
          <a:xfrm>
            <a:off x="8801016" y="5729985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73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607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57163"/>
            <a:ext cx="44496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Exportación de Mango desde Jalisco: Guía Estratégica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285750" y="857250"/>
            <a:ext cx="4714875" cy="61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Agente aduanal: Aliado estratégico para optimizar trámites y costos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688771"/>
            <a:ext cx="4714875" cy="91440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688771"/>
            <a:ext cx="28575" cy="914400"/>
          </a:xfrm>
          <a:prstGeom prst="rect">
            <a:avLst/>
          </a:prstGeom>
          <a:solidFill>
            <a:srgbClr val="3879C9"/>
          </a:solidFill>
          <a:ln/>
        </p:spPr>
      </p:sp>
      <p:sp>
        <p:nvSpPr>
          <p:cNvPr id="7" name="Text 4"/>
          <p:cNvSpPr/>
          <p:nvPr/>
        </p:nvSpPr>
        <p:spPr>
          <a:xfrm>
            <a:off x="428625" y="1831646"/>
            <a:ext cx="44291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INSIGHT ESTRATÉGICO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428625" y="2117396"/>
            <a:ext cx="4429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 agente aduanal especializado reduce en 30% el tiempo de despacho y en 25% los costos por errores en documentación, generando un ROI promedio de 3:1.</a:t>
            </a:r>
            <a:endParaRPr lang="en-US" sz="837" dirty="0"/>
          </a:p>
        </p:txBody>
      </p:sp>
      <p:sp>
        <p:nvSpPr>
          <p:cNvPr id="9" name="Shape 6"/>
          <p:cNvSpPr/>
          <p:nvPr/>
        </p:nvSpPr>
        <p:spPr>
          <a:xfrm>
            <a:off x="285750" y="2817484"/>
            <a:ext cx="357188" cy="357188"/>
          </a:xfrm>
          <a:prstGeom prst="rect">
            <a:avLst/>
          </a:prstGeom>
          <a:solidFill>
            <a:srgbClr val="F8F9FA"/>
          </a:solidFill>
          <a:ln w="198">
            <a:solidFill>
              <a:srgbClr val="3879C9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910353"/>
            <a:ext cx="128588" cy="17145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0094" y="2817484"/>
            <a:ext cx="42505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Gestión de trámites aduaneros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750094" y="3024653"/>
            <a:ext cx="42505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Elaboración y presentación de documentación ante la aduana, incluyendo pedimentos de exportación y documentos complementarios.</a:t>
            </a:r>
            <a:endParaRPr lang="en-US" sz="837" dirty="0"/>
          </a:p>
        </p:txBody>
      </p:sp>
      <p:sp>
        <p:nvSpPr>
          <p:cNvPr id="13" name="Shape 9"/>
          <p:cNvSpPr/>
          <p:nvPr/>
        </p:nvSpPr>
        <p:spPr>
          <a:xfrm>
            <a:off x="285750" y="3510428"/>
            <a:ext cx="357188" cy="357188"/>
          </a:xfrm>
          <a:prstGeom prst="rect">
            <a:avLst/>
          </a:prstGeom>
          <a:solidFill>
            <a:srgbClr val="F8F9FA"/>
          </a:solidFill>
          <a:ln w="198">
            <a:solidFill>
              <a:srgbClr val="3879C9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3603296"/>
            <a:ext cx="214313" cy="17145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0094" y="3510428"/>
            <a:ext cx="42505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Clasificación arancelaria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750094" y="3717596"/>
            <a:ext cx="42505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Determinación precisa de la fracción arancelaria del mango (0804.50.01), crucial para identificar regulaciones y aranceles aplicables.</a:t>
            </a:r>
            <a:endParaRPr lang="en-US" sz="837" dirty="0"/>
          </a:p>
        </p:txBody>
      </p:sp>
      <p:sp>
        <p:nvSpPr>
          <p:cNvPr id="17" name="Shape 12"/>
          <p:cNvSpPr/>
          <p:nvPr/>
        </p:nvSpPr>
        <p:spPr>
          <a:xfrm>
            <a:off x="285750" y="4203371"/>
            <a:ext cx="357188" cy="357188"/>
          </a:xfrm>
          <a:prstGeom prst="rect">
            <a:avLst/>
          </a:prstGeom>
          <a:solidFill>
            <a:srgbClr val="F8F9FA"/>
          </a:solidFill>
          <a:ln w="198">
            <a:solidFill>
              <a:srgbClr val="3879C9"/>
            </a:solidFill>
            <a:prstDash val="solid"/>
          </a:ln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9" y="4296240"/>
            <a:ext cx="171450" cy="1714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50094" y="4203371"/>
            <a:ext cx="42505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Inspección y verificación</a:t>
            </a:r>
            <a:endParaRPr lang="en-US" sz="837" dirty="0"/>
          </a:p>
        </p:txBody>
      </p:sp>
      <p:sp>
        <p:nvSpPr>
          <p:cNvPr id="20" name="Text 14"/>
          <p:cNvSpPr/>
          <p:nvPr/>
        </p:nvSpPr>
        <p:spPr>
          <a:xfrm>
            <a:off x="750094" y="4410540"/>
            <a:ext cx="42505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Coordinación de revisiones físicas y documentales con autoridades aduaneras, minimizando retrasos y rechazos.</a:t>
            </a:r>
            <a:endParaRPr lang="en-US" sz="837" dirty="0"/>
          </a:p>
        </p:txBody>
      </p:sp>
      <p:sp>
        <p:nvSpPr>
          <p:cNvPr id="21" name="Shape 15"/>
          <p:cNvSpPr/>
          <p:nvPr/>
        </p:nvSpPr>
        <p:spPr>
          <a:xfrm>
            <a:off x="285750" y="4896315"/>
            <a:ext cx="357188" cy="357188"/>
          </a:xfrm>
          <a:prstGeom prst="rect">
            <a:avLst/>
          </a:prstGeom>
          <a:solidFill>
            <a:srgbClr val="F8F9FA"/>
          </a:solidFill>
          <a:ln w="198">
            <a:solidFill>
              <a:srgbClr val="3879C9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4989184"/>
            <a:ext cx="214313" cy="17145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0094" y="4896315"/>
            <a:ext cx="42505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Logística en frontera</a:t>
            </a:r>
            <a:endParaRPr lang="en-US" sz="837" dirty="0"/>
          </a:p>
        </p:txBody>
      </p:sp>
      <p:sp>
        <p:nvSpPr>
          <p:cNvPr id="24" name="Text 17"/>
          <p:cNvSpPr/>
          <p:nvPr/>
        </p:nvSpPr>
        <p:spPr>
          <a:xfrm>
            <a:off x="750094" y="5103484"/>
            <a:ext cx="42505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Supervisión del cruce fronterizo o embarque de la mercancía, asegurando el cumplimiento de todos los requisitos.</a:t>
            </a:r>
            <a:endParaRPr lang="en-US" sz="837" dirty="0"/>
          </a:p>
        </p:txBody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75" y="1094417"/>
            <a:ext cx="3571875" cy="2143125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5286375" y="3523292"/>
            <a:ext cx="3571875" cy="182880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7" name="Text 19"/>
          <p:cNvSpPr/>
          <p:nvPr/>
        </p:nvSpPr>
        <p:spPr>
          <a:xfrm>
            <a:off x="5429250" y="3666167"/>
            <a:ext cx="32861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Criterios de selección de agente aduanal</a:t>
            </a:r>
            <a:endParaRPr lang="en-US" sz="942" dirty="0"/>
          </a:p>
        </p:txBody>
      </p:sp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9250" y="4080504"/>
            <a:ext cx="114300" cy="114300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5614988" y="4051929"/>
            <a:ext cx="84377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Patente vigente</a:t>
            </a:r>
            <a:endParaRPr lang="en-US" sz="837" dirty="0"/>
          </a:p>
        </p:txBody>
      </p:sp>
      <p:pic>
        <p:nvPicPr>
          <p:cNvPr id="3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5891" y="4080504"/>
            <a:ext cx="114300" cy="114300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7311628" y="3966204"/>
            <a:ext cx="14037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Experiencia en productos agrícolas</a:t>
            </a:r>
            <a:endParaRPr lang="en-US" sz="837" dirty="0"/>
          </a:p>
        </p:txBody>
      </p:sp>
      <p:pic>
        <p:nvPicPr>
          <p:cNvPr id="3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9250" y="4530561"/>
            <a:ext cx="114300" cy="114300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5614988" y="4416261"/>
            <a:ext cx="14037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Presencia en aduanas relevantes</a:t>
            </a:r>
            <a:endParaRPr lang="en-US" sz="837" dirty="0"/>
          </a:p>
        </p:txBody>
      </p:sp>
      <p:pic>
        <p:nvPicPr>
          <p:cNvPr id="3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5891" y="4530561"/>
            <a:ext cx="114300" cy="114300"/>
          </a:xfrm>
          <a:prstGeom prst="rect">
            <a:avLst/>
          </a:prstGeom>
        </p:spPr>
      </p:pic>
      <p:sp>
        <p:nvSpPr>
          <p:cNvPr id="35" name="Text 23"/>
          <p:cNvSpPr/>
          <p:nvPr/>
        </p:nvSpPr>
        <p:spPr>
          <a:xfrm>
            <a:off x="7311628" y="4501986"/>
            <a:ext cx="125833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Referencias verificables</a:t>
            </a:r>
            <a:endParaRPr lang="en-US" sz="837" dirty="0"/>
          </a:p>
        </p:txBody>
      </p:sp>
      <p:pic>
        <p:nvPicPr>
          <p:cNvPr id="3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9250" y="4980617"/>
            <a:ext cx="114300" cy="114300"/>
          </a:xfrm>
          <a:prstGeom prst="rect">
            <a:avLst/>
          </a:prstGeom>
        </p:spPr>
      </p:pic>
      <p:sp>
        <p:nvSpPr>
          <p:cNvPr id="37" name="Text 24"/>
          <p:cNvSpPr/>
          <p:nvPr/>
        </p:nvSpPr>
        <p:spPr>
          <a:xfrm>
            <a:off x="5614988" y="4866317"/>
            <a:ext cx="14037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Estructura de honorarios clara</a:t>
            </a:r>
            <a:endParaRPr lang="en-US" sz="837" dirty="0"/>
          </a:p>
        </p:txBody>
      </p:sp>
      <p:pic>
        <p:nvPicPr>
          <p:cNvPr id="38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5891" y="4980617"/>
            <a:ext cx="114300" cy="114300"/>
          </a:xfrm>
          <a:prstGeom prst="rect">
            <a:avLst/>
          </a:prstGeom>
        </p:spPr>
      </p:pic>
      <p:sp>
        <p:nvSpPr>
          <p:cNvPr id="39" name="Text 25"/>
          <p:cNvSpPr/>
          <p:nvPr/>
        </p:nvSpPr>
        <p:spPr>
          <a:xfrm>
            <a:off x="7311628" y="4866317"/>
            <a:ext cx="14037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Capacidad de respuesta 24/7</a:t>
            </a:r>
            <a:endParaRPr lang="en-US" sz="837" dirty="0"/>
          </a:p>
        </p:txBody>
      </p:sp>
      <p:sp>
        <p:nvSpPr>
          <p:cNvPr id="40" name="Text 26"/>
          <p:cNvSpPr/>
          <p:nvPr/>
        </p:nvSpPr>
        <p:spPr>
          <a:xfrm>
            <a:off x="285750" y="5942874"/>
            <a:ext cx="79672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Septiembre 2025</a:t>
            </a:r>
            <a:endParaRPr lang="en-US" sz="732" dirty="0"/>
          </a:p>
        </p:txBody>
      </p:sp>
      <p:sp>
        <p:nvSpPr>
          <p:cNvPr id="41" name="Text 27"/>
          <p:cNvSpPr/>
          <p:nvPr/>
        </p:nvSpPr>
        <p:spPr>
          <a:xfrm>
            <a:off x="8801016" y="5942874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73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6908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57163"/>
            <a:ext cx="44496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Exportación de Mango desde Jalisco: Guía Estratégica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285750" y="857250"/>
            <a:ext cx="4714875" cy="9258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Certificados fitosanitarios: Requisito no negociable para exportación exitosa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997376"/>
            <a:ext cx="4714875" cy="108585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997376"/>
            <a:ext cx="28575" cy="1085850"/>
          </a:xfrm>
          <a:prstGeom prst="rect">
            <a:avLst/>
          </a:prstGeom>
          <a:solidFill>
            <a:srgbClr val="3879C9"/>
          </a:solidFill>
          <a:ln/>
        </p:spPr>
      </p:sp>
      <p:sp>
        <p:nvSpPr>
          <p:cNvPr id="7" name="Text 4"/>
          <p:cNvSpPr/>
          <p:nvPr/>
        </p:nvSpPr>
        <p:spPr>
          <a:xfrm>
            <a:off x="428625" y="2140251"/>
            <a:ext cx="44291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INSIGHT CLAVE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428625" y="2426001"/>
            <a:ext cx="44291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 40% de los rechazos de mango mexicano en fronteras internacionales se debe a certificaciones fitosanitarias incompletas o incorrectas, un riesgo evitable con planificación adecuada.</a:t>
            </a:r>
            <a:endParaRPr lang="en-US" sz="837" dirty="0"/>
          </a:p>
        </p:txBody>
      </p:sp>
      <p:sp>
        <p:nvSpPr>
          <p:cNvPr id="9" name="Shape 6"/>
          <p:cNvSpPr/>
          <p:nvPr/>
        </p:nvSpPr>
        <p:spPr>
          <a:xfrm>
            <a:off x="285750" y="3297538"/>
            <a:ext cx="357188" cy="357188"/>
          </a:xfrm>
          <a:prstGeom prst="rect">
            <a:avLst/>
          </a:prstGeom>
          <a:solidFill>
            <a:srgbClr val="F8F9FA"/>
          </a:solidFill>
          <a:ln w="198">
            <a:solidFill>
              <a:srgbClr val="3879C9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9" y="3390407"/>
            <a:ext cx="171450" cy="17145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0094" y="3297538"/>
            <a:ext cx="42505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Certificado Fitosanitario Internacional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750094" y="3504707"/>
            <a:ext cx="425053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Emitido por SENASICA, garantiza que el producto está libre de plagas y enfermedades. Requisito obligatorio para exportación de productos vegetales frescos a cualquier destino.</a:t>
            </a:r>
            <a:endParaRPr lang="en-US" sz="837" dirty="0"/>
          </a:p>
        </p:txBody>
      </p:sp>
      <p:sp>
        <p:nvSpPr>
          <p:cNvPr id="13" name="Shape 9"/>
          <p:cNvSpPr/>
          <p:nvPr/>
        </p:nvSpPr>
        <p:spPr>
          <a:xfrm>
            <a:off x="285750" y="4276232"/>
            <a:ext cx="357188" cy="357188"/>
          </a:xfrm>
          <a:prstGeom prst="rect">
            <a:avLst/>
          </a:prstGeom>
          <a:solidFill>
            <a:srgbClr val="F8F9FA"/>
          </a:solidFill>
          <a:ln w="198">
            <a:solidFill>
              <a:srgbClr val="3879C9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19" y="4369101"/>
            <a:ext cx="171450" cy="17145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0094" y="4276232"/>
            <a:ext cx="42505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Certificado de Origen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750094" y="4483401"/>
            <a:ext cx="425053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Acredita que el mango es de origen mexicano, permitiendo acceder a preferencias arancelarias en países con los que México tiene tratados comerciales (TMEC, TIPAT, TLC con la UE).</a:t>
            </a:r>
            <a:endParaRPr lang="en-US" sz="837" dirty="0"/>
          </a:p>
        </p:txBody>
      </p:sp>
      <p:sp>
        <p:nvSpPr>
          <p:cNvPr id="17" name="Shape 12"/>
          <p:cNvSpPr/>
          <p:nvPr/>
        </p:nvSpPr>
        <p:spPr>
          <a:xfrm>
            <a:off x="285750" y="5254926"/>
            <a:ext cx="357188" cy="357188"/>
          </a:xfrm>
          <a:prstGeom prst="rect">
            <a:avLst/>
          </a:prstGeom>
          <a:solidFill>
            <a:srgbClr val="F8F9FA"/>
          </a:solidFill>
          <a:ln w="198">
            <a:solidFill>
              <a:srgbClr val="3879C9"/>
            </a:solidFill>
            <a:prstDash val="solid"/>
          </a:ln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9" y="5347795"/>
            <a:ext cx="171450" cy="1714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50094" y="5254926"/>
            <a:ext cx="42505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Certificado de Tratamiento Hidrotérmico</a:t>
            </a:r>
            <a:endParaRPr lang="en-US" sz="837" dirty="0"/>
          </a:p>
        </p:txBody>
      </p:sp>
      <p:sp>
        <p:nvSpPr>
          <p:cNvPr id="20" name="Text 14"/>
          <p:cNvSpPr/>
          <p:nvPr/>
        </p:nvSpPr>
        <p:spPr>
          <a:xfrm>
            <a:off x="750094" y="5462095"/>
            <a:ext cx="425053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Requerido específicamente para exportación a EE.UU., certifica que el mango ha sido sometido al tratamiento de agua caliente para eliminar la mosca de la fruta.</a:t>
            </a:r>
            <a:endParaRPr lang="en-US" sz="837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5" y="1709477"/>
            <a:ext cx="3571875" cy="2143125"/>
          </a:xfrm>
          <a:prstGeom prst="rect">
            <a:avLst/>
          </a:prstGeom>
        </p:spPr>
      </p:pic>
      <p:sp>
        <p:nvSpPr>
          <p:cNvPr id="22" name="Shape 15"/>
          <p:cNvSpPr/>
          <p:nvPr/>
        </p:nvSpPr>
        <p:spPr>
          <a:xfrm>
            <a:off x="5286375" y="4138352"/>
            <a:ext cx="3571875" cy="112871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3" name="Text 16"/>
          <p:cNvSpPr/>
          <p:nvPr/>
        </p:nvSpPr>
        <p:spPr>
          <a:xfrm>
            <a:off x="5429250" y="4281227"/>
            <a:ext cx="32861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Proceso de obtención de certificado fitosanitario</a:t>
            </a:r>
            <a:endParaRPr lang="en-US" sz="942" dirty="0"/>
          </a:p>
        </p:txBody>
      </p:sp>
      <p:sp>
        <p:nvSpPr>
          <p:cNvPr id="24" name="Shape 17"/>
          <p:cNvSpPr/>
          <p:nvPr/>
        </p:nvSpPr>
        <p:spPr>
          <a:xfrm>
            <a:off x="5607844" y="4688421"/>
            <a:ext cx="214313" cy="214313"/>
          </a:xfrm>
          <a:prstGeom prst="ellipse">
            <a:avLst/>
          </a:prstGeom>
          <a:solidFill>
            <a:srgbClr val="3879C9"/>
          </a:solidFill>
          <a:ln/>
        </p:spPr>
      </p:sp>
      <p:sp>
        <p:nvSpPr>
          <p:cNvPr id="25" name="Text 18"/>
          <p:cNvSpPr/>
          <p:nvPr/>
        </p:nvSpPr>
        <p:spPr>
          <a:xfrm>
            <a:off x="5607844" y="4688421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5514863" y="4974171"/>
            <a:ext cx="40027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Solicitud</a:t>
            </a:r>
            <a:endParaRPr lang="en-US" sz="732" dirty="0"/>
          </a:p>
        </p:txBody>
      </p:sp>
      <p:sp>
        <p:nvSpPr>
          <p:cNvPr id="27" name="Shape 20"/>
          <p:cNvSpPr/>
          <p:nvPr/>
        </p:nvSpPr>
        <p:spPr>
          <a:xfrm>
            <a:off x="6286500" y="4688421"/>
            <a:ext cx="214313" cy="214313"/>
          </a:xfrm>
          <a:prstGeom prst="ellipse">
            <a:avLst/>
          </a:prstGeom>
          <a:solidFill>
            <a:srgbClr val="3879C9"/>
          </a:solidFill>
          <a:ln/>
        </p:spPr>
      </p:sp>
      <p:sp>
        <p:nvSpPr>
          <p:cNvPr id="28" name="Text 21"/>
          <p:cNvSpPr/>
          <p:nvPr/>
        </p:nvSpPr>
        <p:spPr>
          <a:xfrm>
            <a:off x="6286500" y="4688421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29" name="Text 22"/>
          <p:cNvSpPr/>
          <p:nvPr/>
        </p:nvSpPr>
        <p:spPr>
          <a:xfrm>
            <a:off x="6140807" y="4974171"/>
            <a:ext cx="50567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Inspección</a:t>
            </a:r>
            <a:endParaRPr lang="en-US" sz="732" dirty="0"/>
          </a:p>
        </p:txBody>
      </p:sp>
      <p:sp>
        <p:nvSpPr>
          <p:cNvPr id="30" name="Shape 23"/>
          <p:cNvSpPr/>
          <p:nvPr/>
        </p:nvSpPr>
        <p:spPr>
          <a:xfrm>
            <a:off x="6965156" y="4688421"/>
            <a:ext cx="214313" cy="214313"/>
          </a:xfrm>
          <a:prstGeom prst="ellipse">
            <a:avLst/>
          </a:prstGeom>
          <a:solidFill>
            <a:srgbClr val="3879C9"/>
          </a:solidFill>
          <a:ln/>
        </p:spPr>
      </p:sp>
      <p:sp>
        <p:nvSpPr>
          <p:cNvPr id="31" name="Text 24"/>
          <p:cNvSpPr/>
          <p:nvPr/>
        </p:nvSpPr>
        <p:spPr>
          <a:xfrm>
            <a:off x="6965156" y="4688421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32" name="Text 25"/>
          <p:cNvSpPr/>
          <p:nvPr/>
        </p:nvSpPr>
        <p:spPr>
          <a:xfrm>
            <a:off x="6786116" y="4974171"/>
            <a:ext cx="57239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Tratamiento</a:t>
            </a:r>
            <a:endParaRPr lang="en-US" sz="732" dirty="0"/>
          </a:p>
        </p:txBody>
      </p:sp>
      <p:sp>
        <p:nvSpPr>
          <p:cNvPr id="33" name="Shape 26"/>
          <p:cNvSpPr/>
          <p:nvPr/>
        </p:nvSpPr>
        <p:spPr>
          <a:xfrm>
            <a:off x="7643813" y="4688421"/>
            <a:ext cx="214313" cy="214313"/>
          </a:xfrm>
          <a:prstGeom prst="ellipse">
            <a:avLst/>
          </a:prstGeom>
          <a:solidFill>
            <a:srgbClr val="3879C9"/>
          </a:solidFill>
          <a:ln/>
        </p:spPr>
      </p:sp>
      <p:sp>
        <p:nvSpPr>
          <p:cNvPr id="34" name="Text 27"/>
          <p:cNvSpPr/>
          <p:nvPr/>
        </p:nvSpPr>
        <p:spPr>
          <a:xfrm>
            <a:off x="7643813" y="4688421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35" name="Text 28"/>
          <p:cNvSpPr/>
          <p:nvPr/>
        </p:nvSpPr>
        <p:spPr>
          <a:xfrm>
            <a:off x="7459331" y="4974171"/>
            <a:ext cx="58327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Certificación</a:t>
            </a:r>
            <a:endParaRPr lang="en-US" sz="732" dirty="0"/>
          </a:p>
        </p:txBody>
      </p:sp>
      <p:sp>
        <p:nvSpPr>
          <p:cNvPr id="36" name="Shape 29"/>
          <p:cNvSpPr/>
          <p:nvPr/>
        </p:nvSpPr>
        <p:spPr>
          <a:xfrm>
            <a:off x="8322469" y="4688421"/>
            <a:ext cx="214313" cy="214313"/>
          </a:xfrm>
          <a:prstGeom prst="ellipse">
            <a:avLst/>
          </a:prstGeom>
          <a:solidFill>
            <a:srgbClr val="3879C9"/>
          </a:solidFill>
          <a:ln/>
        </p:spPr>
      </p:sp>
      <p:sp>
        <p:nvSpPr>
          <p:cNvPr id="37" name="Text 30"/>
          <p:cNvSpPr/>
          <p:nvPr/>
        </p:nvSpPr>
        <p:spPr>
          <a:xfrm>
            <a:off x="8322469" y="4688421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38" name="Text 31"/>
          <p:cNvSpPr/>
          <p:nvPr/>
        </p:nvSpPr>
        <p:spPr>
          <a:xfrm>
            <a:off x="8189891" y="4974171"/>
            <a:ext cx="47946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Validación</a:t>
            </a:r>
            <a:endParaRPr lang="en-US" sz="732" dirty="0"/>
          </a:p>
        </p:txBody>
      </p:sp>
      <p:sp>
        <p:nvSpPr>
          <p:cNvPr id="39" name="Text 32"/>
          <p:cNvSpPr/>
          <p:nvPr/>
        </p:nvSpPr>
        <p:spPr>
          <a:xfrm>
            <a:off x="285750" y="6472935"/>
            <a:ext cx="79672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Septiembre 2025</a:t>
            </a:r>
            <a:endParaRPr lang="en-US" sz="732" dirty="0"/>
          </a:p>
        </p:txBody>
      </p:sp>
      <p:sp>
        <p:nvSpPr>
          <p:cNvPr id="40" name="Text 33"/>
          <p:cNvSpPr/>
          <p:nvPr/>
        </p:nvSpPr>
        <p:spPr>
          <a:xfrm>
            <a:off x="8801016" y="6472935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73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6122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57163"/>
            <a:ext cx="44496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Exportación de Mango desde Jalisco: Guía Estratégica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285750" y="857250"/>
            <a:ext cx="4714875" cy="9258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Documentación precisa: Evita retrasos y penalizaciones en frontera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1997376"/>
            <a:ext cx="4714875" cy="91440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997376"/>
            <a:ext cx="28575" cy="914400"/>
          </a:xfrm>
          <a:prstGeom prst="rect">
            <a:avLst/>
          </a:prstGeom>
          <a:solidFill>
            <a:srgbClr val="3879C9"/>
          </a:solidFill>
          <a:ln/>
        </p:spPr>
      </p:sp>
      <p:sp>
        <p:nvSpPr>
          <p:cNvPr id="7" name="Text 4"/>
          <p:cNvSpPr/>
          <p:nvPr/>
        </p:nvSpPr>
        <p:spPr>
          <a:xfrm>
            <a:off x="428625" y="2140251"/>
            <a:ext cx="44291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HALLAZGO ESTRATÉGICO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428625" y="2426001"/>
            <a:ext cx="4429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 35% de los retrasos en frontera se deben a documentación incompleta o incorrecta, generando costos adicionales de $800-1,200 USD por día de demora.</a:t>
            </a:r>
            <a:endParaRPr lang="en-US" sz="837" dirty="0"/>
          </a:p>
        </p:txBody>
      </p:sp>
      <p:sp>
        <p:nvSpPr>
          <p:cNvPr id="9" name="Shape 6"/>
          <p:cNvSpPr/>
          <p:nvPr/>
        </p:nvSpPr>
        <p:spPr>
          <a:xfrm>
            <a:off x="285750" y="3126088"/>
            <a:ext cx="2286000" cy="155733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3126088"/>
            <a:ext cx="21431" cy="1557338"/>
          </a:xfrm>
          <a:prstGeom prst="rect">
            <a:avLst/>
          </a:prstGeom>
          <a:solidFill>
            <a:srgbClr val="3879C9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297538"/>
            <a:ext cx="85725" cy="1143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85788" y="3268963"/>
            <a:ext cx="10079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Factura Comercial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428625" y="3511851"/>
            <a:ext cx="200025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Documento que describe la transacción comercial, incluyendo datos del exportador, importador, descripción detallada del producto, cantidad, precio y términos de venta (Incoterms).</a:t>
            </a:r>
            <a:endParaRPr lang="en-US" sz="837" dirty="0"/>
          </a:p>
        </p:txBody>
      </p:sp>
      <p:sp>
        <p:nvSpPr>
          <p:cNvPr id="14" name="Shape 10"/>
          <p:cNvSpPr/>
          <p:nvPr/>
        </p:nvSpPr>
        <p:spPr>
          <a:xfrm>
            <a:off x="2714625" y="3126088"/>
            <a:ext cx="2286000" cy="155733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5" name="Shape 11"/>
          <p:cNvSpPr/>
          <p:nvPr/>
        </p:nvSpPr>
        <p:spPr>
          <a:xfrm>
            <a:off x="2714625" y="3126088"/>
            <a:ext cx="21431" cy="1557338"/>
          </a:xfrm>
          <a:prstGeom prst="rect">
            <a:avLst/>
          </a:prstGeom>
          <a:solidFill>
            <a:srgbClr val="3879C9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3297538"/>
            <a:ext cx="128588" cy="114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057525" y="3268963"/>
            <a:ext cx="147242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Pedimento de Exportación</a:t>
            </a:r>
            <a:endParaRPr lang="en-US" sz="837" dirty="0"/>
          </a:p>
        </p:txBody>
      </p:sp>
      <p:sp>
        <p:nvSpPr>
          <p:cNvPr id="18" name="Text 13"/>
          <p:cNvSpPr/>
          <p:nvPr/>
        </p:nvSpPr>
        <p:spPr>
          <a:xfrm>
            <a:off x="2857500" y="3511851"/>
            <a:ext cx="20002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Documento oficial que ampara la legal exportación de mercancías. Contiene información sobre el régimen aduanero, fracción arancelaria y valor comercial.</a:t>
            </a:r>
            <a:endParaRPr lang="en-US" sz="837" dirty="0"/>
          </a:p>
        </p:txBody>
      </p:sp>
      <p:sp>
        <p:nvSpPr>
          <p:cNvPr id="19" name="Shape 14"/>
          <p:cNvSpPr/>
          <p:nvPr/>
        </p:nvSpPr>
        <p:spPr>
          <a:xfrm>
            <a:off x="285750" y="4826301"/>
            <a:ext cx="2286000" cy="121443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0" name="Shape 15"/>
          <p:cNvSpPr/>
          <p:nvPr/>
        </p:nvSpPr>
        <p:spPr>
          <a:xfrm>
            <a:off x="285750" y="4826301"/>
            <a:ext cx="21431" cy="1214438"/>
          </a:xfrm>
          <a:prstGeom prst="rect">
            <a:avLst/>
          </a:prstGeom>
          <a:solidFill>
            <a:srgbClr val="3879C9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4997751"/>
            <a:ext cx="128588" cy="11430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628650" y="4969176"/>
            <a:ext cx="118711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Carta de Encomienda</a:t>
            </a:r>
            <a:endParaRPr lang="en-US" sz="837" dirty="0"/>
          </a:p>
        </p:txBody>
      </p:sp>
      <p:sp>
        <p:nvSpPr>
          <p:cNvPr id="23" name="Text 17"/>
          <p:cNvSpPr/>
          <p:nvPr/>
        </p:nvSpPr>
        <p:spPr>
          <a:xfrm>
            <a:off x="428625" y="5212063"/>
            <a:ext cx="20002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Documento mediante el cual el exportador autoriza al agente aduanal para realizar los trámites de despacho aduanero en su nombre.</a:t>
            </a:r>
            <a:endParaRPr lang="en-US" sz="837" dirty="0"/>
          </a:p>
        </p:txBody>
      </p:sp>
      <p:sp>
        <p:nvSpPr>
          <p:cNvPr id="24" name="Shape 18"/>
          <p:cNvSpPr/>
          <p:nvPr/>
        </p:nvSpPr>
        <p:spPr>
          <a:xfrm>
            <a:off x="2714625" y="4826301"/>
            <a:ext cx="2286000" cy="121443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5" name="Shape 19"/>
          <p:cNvSpPr/>
          <p:nvPr/>
        </p:nvSpPr>
        <p:spPr>
          <a:xfrm>
            <a:off x="2714625" y="4826301"/>
            <a:ext cx="21431" cy="1214438"/>
          </a:xfrm>
          <a:prstGeom prst="rect">
            <a:avLst/>
          </a:prstGeom>
          <a:solidFill>
            <a:srgbClr val="3879C9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0" y="4997751"/>
            <a:ext cx="142875" cy="11430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3071813" y="4969176"/>
            <a:ext cx="15135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Documentos de Transporte</a:t>
            </a:r>
            <a:endParaRPr lang="en-US" sz="837" dirty="0"/>
          </a:p>
        </p:txBody>
      </p:sp>
      <p:sp>
        <p:nvSpPr>
          <p:cNvPr id="28" name="Text 21"/>
          <p:cNvSpPr/>
          <p:nvPr/>
        </p:nvSpPr>
        <p:spPr>
          <a:xfrm>
            <a:off x="2857500" y="5212063"/>
            <a:ext cx="20002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Conocimiento de embarque (marítimo), guía aérea (aéreo) o carta porte (terrestre), según el medio de transporte utilizado.</a:t>
            </a:r>
            <a:endParaRPr lang="en-US" sz="837" dirty="0"/>
          </a:p>
        </p:txBody>
      </p:sp>
      <p:pic>
        <p:nvPicPr>
          <p:cNvPr id="2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75" y="1027249"/>
            <a:ext cx="3571875" cy="2143125"/>
          </a:xfrm>
          <a:prstGeom prst="rect">
            <a:avLst/>
          </a:prstGeom>
        </p:spPr>
      </p:pic>
      <p:sp>
        <p:nvSpPr>
          <p:cNvPr id="30" name="Shape 22"/>
          <p:cNvSpPr/>
          <p:nvPr/>
        </p:nvSpPr>
        <p:spPr>
          <a:xfrm>
            <a:off x="5286375" y="3456124"/>
            <a:ext cx="3571875" cy="241458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1" name="Text 23"/>
          <p:cNvSpPr/>
          <p:nvPr/>
        </p:nvSpPr>
        <p:spPr>
          <a:xfrm>
            <a:off x="5429250" y="3598999"/>
            <a:ext cx="32861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3879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Lista de verificación documental</a:t>
            </a:r>
            <a:endParaRPr lang="en-US" sz="942" dirty="0"/>
          </a:p>
        </p:txBody>
      </p:sp>
      <p:pic>
        <p:nvPicPr>
          <p:cNvPr id="3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9250" y="4013336"/>
            <a:ext cx="114300" cy="114300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5614988" y="3899036"/>
            <a:ext cx="31003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Verificar consistencia de datos entre todos los documentos</a:t>
            </a:r>
            <a:endParaRPr lang="en-US" sz="837" dirty="0"/>
          </a:p>
        </p:txBody>
      </p:sp>
      <p:pic>
        <p:nvPicPr>
          <p:cNvPr id="3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9250" y="4341949"/>
            <a:ext cx="114300" cy="114300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5614988" y="4313374"/>
            <a:ext cx="30010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Confirmar clasificación arancelaria correcta (0804.50.01)</a:t>
            </a:r>
            <a:endParaRPr lang="en-US" sz="837" dirty="0"/>
          </a:p>
        </p:txBody>
      </p:sp>
      <p:pic>
        <p:nvPicPr>
          <p:cNvPr id="3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9250" y="4670561"/>
            <a:ext cx="114300" cy="114300"/>
          </a:xfrm>
          <a:prstGeom prst="rect">
            <a:avLst/>
          </a:prstGeom>
        </p:spPr>
      </p:pic>
      <p:sp>
        <p:nvSpPr>
          <p:cNvPr id="37" name="Text 26"/>
          <p:cNvSpPr/>
          <p:nvPr/>
        </p:nvSpPr>
        <p:spPr>
          <a:xfrm>
            <a:off x="5614988" y="4556261"/>
            <a:ext cx="31003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Validar que los certificados estén vigentes al momento del despacho</a:t>
            </a:r>
            <a:endParaRPr lang="en-US" sz="837" dirty="0"/>
          </a:p>
        </p:txBody>
      </p:sp>
      <p:pic>
        <p:nvPicPr>
          <p:cNvPr id="3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9250" y="5084899"/>
            <a:ext cx="114300" cy="114300"/>
          </a:xfrm>
          <a:prstGeom prst="rect">
            <a:avLst/>
          </a:prstGeom>
        </p:spPr>
      </p:pic>
      <p:sp>
        <p:nvSpPr>
          <p:cNvPr id="39" name="Text 27"/>
          <p:cNvSpPr/>
          <p:nvPr/>
        </p:nvSpPr>
        <p:spPr>
          <a:xfrm>
            <a:off x="5614988" y="4970599"/>
            <a:ext cx="31003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Asegurar que el Incoterm utilizado esté claramente especificado</a:t>
            </a:r>
            <a:endParaRPr lang="en-US" sz="837" dirty="0"/>
          </a:p>
        </p:txBody>
      </p:sp>
      <p:pic>
        <p:nvPicPr>
          <p:cNvPr id="40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9250" y="5499236"/>
            <a:ext cx="114300" cy="114300"/>
          </a:xfrm>
          <a:prstGeom prst="rect">
            <a:avLst/>
          </a:prstGeom>
        </p:spPr>
      </p:pic>
      <p:sp>
        <p:nvSpPr>
          <p:cNvPr id="41" name="Text 28"/>
          <p:cNvSpPr/>
          <p:nvPr/>
        </p:nvSpPr>
        <p:spPr>
          <a:xfrm>
            <a:off x="5614988" y="5384936"/>
            <a:ext cx="31003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Mantener copias digitales y físicas de toda la documentación</a:t>
            </a:r>
            <a:endParaRPr lang="en-US" sz="837" dirty="0"/>
          </a:p>
        </p:txBody>
      </p:sp>
      <p:sp>
        <p:nvSpPr>
          <p:cNvPr id="42" name="Text 29"/>
          <p:cNvSpPr/>
          <p:nvPr/>
        </p:nvSpPr>
        <p:spPr>
          <a:xfrm>
            <a:off x="285750" y="6394354"/>
            <a:ext cx="79672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Septiembre 2025</a:t>
            </a:r>
            <a:endParaRPr lang="en-US" sz="732" dirty="0"/>
          </a:p>
        </p:txBody>
      </p:sp>
      <p:sp>
        <p:nvSpPr>
          <p:cNvPr id="43" name="Text 30"/>
          <p:cNvSpPr/>
          <p:nvPr/>
        </p:nvSpPr>
        <p:spPr>
          <a:xfrm>
            <a:off x="8801016" y="6394354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</a:t>
            </a:r>
            <a:endParaRPr lang="en-US" sz="73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2025-09-04T09:40:06Z</dcterms:created>
  <dcterms:modified xsi:type="dcterms:W3CDTF">2025-09-04T09:40:06Z</dcterms:modified>
</cp:coreProperties>
</file>